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rchivo Black" charset="1" panose="020B0A03020202020B04"/>
      <p:regular r:id="rId22"/>
    </p:embeddedFont>
    <p:embeddedFont>
      <p:font typeface="Canva Sans" charset="1" panose="020B0503030501040103"/>
      <p:regular r:id="rId23"/>
    </p:embeddedFont>
    <p:embeddedFont>
      <p:font typeface="Times New Roman Bold" charset="1" panose="02030802070405020303"/>
      <p:regular r:id="rId24"/>
    </p:embeddedFont>
    <p:embeddedFont>
      <p:font typeface="Montserrat Bold" charset="1" panose="00000800000000000000"/>
      <p:regular r:id="rId25"/>
    </p:embeddedFont>
    <p:embeddedFont>
      <p:font typeface="Montserrat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25.jpe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114498" t="-230" r="-2201" b="-2063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191521" y="2950629"/>
            <a:ext cx="9747283" cy="4499116"/>
            <a:chOff x="0" y="0"/>
            <a:chExt cx="2567186" cy="11849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7186" cy="1184952"/>
            </a:xfrm>
            <a:custGeom>
              <a:avLst/>
              <a:gdLst/>
              <a:ahLst/>
              <a:cxnLst/>
              <a:rect r="r" b="b" t="t" l="l"/>
              <a:pathLst>
                <a:path h="1184952" w="2567186">
                  <a:moveTo>
                    <a:pt x="0" y="0"/>
                  </a:moveTo>
                  <a:lnTo>
                    <a:pt x="2567186" y="0"/>
                  </a:lnTo>
                  <a:lnTo>
                    <a:pt x="2567186" y="1184952"/>
                  </a:lnTo>
                  <a:lnTo>
                    <a:pt x="0" y="11849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567186" cy="1204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237583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7363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91521" y="4642330"/>
            <a:ext cx="9904959" cy="1292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5129"/>
              </a:lnSpc>
            </a:pPr>
            <a:r>
              <a:rPr lang="en-US" sz="3717" spc="52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TRAFFIC COLLISION</a:t>
            </a:r>
          </a:p>
          <a:p>
            <a:pPr algn="ctr" rtl="true">
              <a:lnSpc>
                <a:spcPts val="5129"/>
              </a:lnSpc>
            </a:pPr>
            <a:r>
              <a:rPr lang="en-US" sz="3717" spc="52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71449" y="3575082"/>
            <a:ext cx="7345101" cy="102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86" spc="83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NEWYORK CITY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12683" y="6123492"/>
            <a:ext cx="9904959" cy="39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40506"/>
                </a:solidFill>
                <a:latin typeface="Canva Sans"/>
                <a:ea typeface="Canva Sans"/>
                <a:cs typeface="Canva Sans"/>
                <a:sym typeface="Canva Sans"/>
              </a:rPr>
              <a:t>Presented By Ahmed H. Shaalan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8647" y="4542795"/>
            <a:ext cx="17850707" cy="2737552"/>
            <a:chOff x="0" y="0"/>
            <a:chExt cx="9485984" cy="14547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85984" cy="1454753"/>
            </a:xfrm>
            <a:custGeom>
              <a:avLst/>
              <a:gdLst/>
              <a:ahLst/>
              <a:cxnLst/>
              <a:rect r="r" b="b" t="t" l="l"/>
              <a:pathLst>
                <a:path h="1454753" w="9485984">
                  <a:moveTo>
                    <a:pt x="10843" y="0"/>
                  </a:moveTo>
                  <a:lnTo>
                    <a:pt x="9475141" y="0"/>
                  </a:lnTo>
                  <a:cubicBezTo>
                    <a:pt x="9481129" y="0"/>
                    <a:pt x="9485984" y="4854"/>
                    <a:pt x="9485984" y="10843"/>
                  </a:cubicBezTo>
                  <a:lnTo>
                    <a:pt x="9485984" y="1443911"/>
                  </a:lnTo>
                  <a:cubicBezTo>
                    <a:pt x="9485984" y="1449899"/>
                    <a:pt x="9481129" y="1454753"/>
                    <a:pt x="9475141" y="1454753"/>
                  </a:cubicBezTo>
                  <a:lnTo>
                    <a:pt x="10843" y="1454753"/>
                  </a:lnTo>
                  <a:cubicBezTo>
                    <a:pt x="4854" y="1454753"/>
                    <a:pt x="0" y="1449899"/>
                    <a:pt x="0" y="1443911"/>
                  </a:cubicBezTo>
                  <a:lnTo>
                    <a:pt x="0" y="10843"/>
                  </a:lnTo>
                  <a:cubicBezTo>
                    <a:pt x="0" y="4854"/>
                    <a:pt x="4854" y="0"/>
                    <a:pt x="10843" y="0"/>
                  </a:cubicBezTo>
                  <a:close/>
                </a:path>
              </a:pathLst>
            </a:custGeom>
            <a:solidFill>
              <a:srgbClr val="F2F4F5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9485984" cy="1473803"/>
            </a:xfrm>
            <a:prstGeom prst="rect">
              <a:avLst/>
            </a:prstGeom>
          </p:spPr>
          <p:txBody>
            <a:bodyPr anchor="ctr" rtlCol="false" tIns="50355" lIns="50355" bIns="50355" rIns="50355"/>
            <a:lstStyle/>
            <a:p>
              <a:pPr algn="l">
                <a:lnSpc>
                  <a:spcPts val="2613"/>
                </a:lnSpc>
              </a:pPr>
              <a:r>
                <a:rPr lang="en-US" sz="2010" spc="28" b="true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Locations Manipulation: </a:t>
              </a:r>
            </a:p>
            <a:p>
              <a:pPr algn="l" marL="433959" indent="-216980" lvl="1">
                <a:lnSpc>
                  <a:spcPts val="2613"/>
                </a:lnSpc>
                <a:buFont typeface="Arial"/>
                <a:buChar char="•"/>
              </a:pPr>
              <a:r>
                <a:rPr lang="en-US" sz="2010" spc="28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There are many missing boroughs up to </a:t>
              </a:r>
              <a:r>
                <a:rPr lang="en-US" b="true" sz="2010" spc="28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30.89%</a:t>
              </a:r>
            </a:p>
            <a:p>
              <a:pPr algn="l">
                <a:lnSpc>
                  <a:spcPts val="2613"/>
                </a:lnSpc>
              </a:pPr>
              <a:r>
                <a:rPr lang="en-US" sz="2010" spc="28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So, we need to get another dataset for boroughs in New York city to fill these missing boroughs.</a:t>
              </a:r>
            </a:p>
            <a:p>
              <a:pPr algn="l" marL="433959" indent="-216980" lvl="1">
                <a:lnSpc>
                  <a:spcPts val="2613"/>
                </a:lnSpc>
                <a:buFont typeface="Arial"/>
                <a:buChar char="•"/>
              </a:pPr>
              <a:r>
                <a:rPr lang="en-US" sz="2010" spc="28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After Imputation, Percentage reached</a:t>
              </a:r>
              <a:r>
                <a:rPr lang="en-US" b="true" sz="2010" spc="28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11.1%</a:t>
              </a:r>
            </a:p>
            <a:p>
              <a:pPr algn="l">
                <a:lnSpc>
                  <a:spcPts val="2613"/>
                </a:lnSpc>
              </a:pPr>
              <a:r>
                <a:rPr lang="en-US" sz="2010" spc="28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Dropping invalid locations which have (0.0,0.0) values and with no boroughs and no zip codes.</a:t>
              </a:r>
            </a:p>
            <a:p>
              <a:pPr algn="l" marL="433959" indent="-216980" lvl="1">
                <a:lnSpc>
                  <a:spcPts val="2613"/>
                </a:lnSpc>
                <a:buFont typeface="Arial"/>
                <a:buChar char="•"/>
              </a:pPr>
              <a:r>
                <a:rPr lang="en-US" sz="2010" spc="28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Percentage of missing boroughs reached</a:t>
              </a:r>
              <a:r>
                <a:rPr lang="en-US" b="true" sz="2010" spc="28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2.1%</a:t>
              </a:r>
              <a:r>
                <a:rPr lang="en-US" sz="2010" spc="28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</a:p>
            <a:p>
              <a:pPr algn="l">
                <a:lnSpc>
                  <a:spcPts val="2613"/>
                </a:lnSpc>
              </a:pPr>
              <a:r>
                <a:rPr lang="en-US" sz="2010" spc="28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Dropping the NaN values with this small percentage does not affect the main dataset.</a:t>
              </a:r>
            </a:p>
            <a:p>
              <a:pPr algn="l" marL="433959" indent="-216980" lvl="1">
                <a:lnSpc>
                  <a:spcPts val="2613"/>
                </a:lnSpc>
                <a:buFont typeface="Arial"/>
                <a:buChar char="•"/>
              </a:pPr>
              <a:r>
                <a:rPr lang="en-US" sz="2010" spc="28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Percentage of missing boroughs reached </a:t>
              </a:r>
              <a:r>
                <a:rPr lang="en-US" b="true" sz="2010" spc="28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0.0%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688443" y="641957"/>
            <a:ext cx="8911114" cy="991038"/>
            <a:chOff x="0" y="0"/>
            <a:chExt cx="11881485" cy="132138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1881485" cy="1321384"/>
              <a:chOff x="0" y="0"/>
              <a:chExt cx="4933835" cy="5487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933835" cy="548710"/>
              </a:xfrm>
              <a:custGeom>
                <a:avLst/>
                <a:gdLst/>
                <a:ahLst/>
                <a:cxnLst/>
                <a:rect r="r" b="b" t="t" l="l"/>
                <a:pathLst>
                  <a:path h="548710" w="4933835">
                    <a:moveTo>
                      <a:pt x="18807" y="0"/>
                    </a:moveTo>
                    <a:lnTo>
                      <a:pt x="4915028" y="0"/>
                    </a:lnTo>
                    <a:cubicBezTo>
                      <a:pt x="4920016" y="0"/>
                      <a:pt x="4924799" y="1981"/>
                      <a:pt x="4928326" y="5508"/>
                    </a:cubicBezTo>
                    <a:cubicBezTo>
                      <a:pt x="4931854" y="9035"/>
                      <a:pt x="4933835" y="13819"/>
                      <a:pt x="4933835" y="18807"/>
                    </a:cubicBezTo>
                    <a:lnTo>
                      <a:pt x="4933835" y="529903"/>
                    </a:lnTo>
                    <a:cubicBezTo>
                      <a:pt x="4933835" y="540290"/>
                      <a:pt x="4925415" y="548710"/>
                      <a:pt x="4915028" y="548710"/>
                    </a:cubicBezTo>
                    <a:lnTo>
                      <a:pt x="18807" y="548710"/>
                    </a:lnTo>
                    <a:cubicBezTo>
                      <a:pt x="8420" y="548710"/>
                      <a:pt x="0" y="540290"/>
                      <a:pt x="0" y="529903"/>
                    </a:cubicBezTo>
                    <a:lnTo>
                      <a:pt x="0" y="18807"/>
                    </a:lnTo>
                    <a:cubicBezTo>
                      <a:pt x="0" y="8420"/>
                      <a:pt x="8420" y="0"/>
                      <a:pt x="18807" y="0"/>
                    </a:cubicBezTo>
                    <a:close/>
                  </a:path>
                </a:pathLst>
              </a:custGeom>
              <a:solidFill>
                <a:srgbClr val="F2F4F5">
                  <a:alpha val="86667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4933835" cy="567760"/>
              </a:xfrm>
              <a:prstGeom prst="rect">
                <a:avLst/>
              </a:prstGeom>
            </p:spPr>
            <p:txBody>
              <a:bodyPr anchor="ctr" rtlCol="false" tIns="27908" lIns="27908" bIns="27908" rIns="27908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927552" y="79206"/>
              <a:ext cx="8026381" cy="1063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15"/>
                </a:lnSpc>
                <a:spcBef>
                  <a:spcPct val="0"/>
                </a:spcBef>
              </a:pPr>
              <a:r>
                <a:rPr lang="en-US" sz="2330" spc="81">
                  <a:solidFill>
                    <a:srgbClr val="01010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DATA CLEANSING AND TRANSFORMATION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186010" y="222133"/>
              <a:ext cx="877119" cy="877119"/>
            </a:xfrm>
            <a:custGeom>
              <a:avLst/>
              <a:gdLst/>
              <a:ahLst/>
              <a:cxnLst/>
              <a:rect r="r" b="b" t="t" l="l"/>
              <a:pathLst>
                <a:path h="877119" w="877119">
                  <a:moveTo>
                    <a:pt x="0" y="0"/>
                  </a:moveTo>
                  <a:lnTo>
                    <a:pt x="877119" y="0"/>
                  </a:lnTo>
                  <a:lnTo>
                    <a:pt x="877119" y="877119"/>
                  </a:lnTo>
                  <a:lnTo>
                    <a:pt x="0" y="877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0822677" y="222133"/>
              <a:ext cx="877119" cy="877119"/>
            </a:xfrm>
            <a:custGeom>
              <a:avLst/>
              <a:gdLst/>
              <a:ahLst/>
              <a:cxnLst/>
              <a:rect r="r" b="b" t="t" l="l"/>
              <a:pathLst>
                <a:path h="877119" w="877119">
                  <a:moveTo>
                    <a:pt x="0" y="0"/>
                  </a:moveTo>
                  <a:lnTo>
                    <a:pt x="877119" y="0"/>
                  </a:lnTo>
                  <a:lnTo>
                    <a:pt x="877119" y="877119"/>
                  </a:lnTo>
                  <a:lnTo>
                    <a:pt x="0" y="877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18647" y="2128626"/>
            <a:ext cx="17850707" cy="2297856"/>
            <a:chOff x="0" y="0"/>
            <a:chExt cx="7431956" cy="9566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431956" cy="956689"/>
            </a:xfrm>
            <a:custGeom>
              <a:avLst/>
              <a:gdLst/>
              <a:ahLst/>
              <a:cxnLst/>
              <a:rect r="r" b="b" t="t" l="l"/>
              <a:pathLst>
                <a:path h="956689" w="7431956">
                  <a:moveTo>
                    <a:pt x="10843" y="0"/>
                  </a:moveTo>
                  <a:lnTo>
                    <a:pt x="7421113" y="0"/>
                  </a:lnTo>
                  <a:cubicBezTo>
                    <a:pt x="7423989" y="0"/>
                    <a:pt x="7426747" y="1142"/>
                    <a:pt x="7428780" y="3176"/>
                  </a:cubicBezTo>
                  <a:cubicBezTo>
                    <a:pt x="7430813" y="5209"/>
                    <a:pt x="7431956" y="7967"/>
                    <a:pt x="7431956" y="10843"/>
                  </a:cubicBezTo>
                  <a:lnTo>
                    <a:pt x="7431956" y="945846"/>
                  </a:lnTo>
                  <a:cubicBezTo>
                    <a:pt x="7431956" y="951834"/>
                    <a:pt x="7427101" y="956689"/>
                    <a:pt x="7421113" y="956689"/>
                  </a:cubicBezTo>
                  <a:lnTo>
                    <a:pt x="10843" y="956689"/>
                  </a:lnTo>
                  <a:cubicBezTo>
                    <a:pt x="4854" y="956689"/>
                    <a:pt x="0" y="951834"/>
                    <a:pt x="0" y="945846"/>
                  </a:cubicBezTo>
                  <a:lnTo>
                    <a:pt x="0" y="10843"/>
                  </a:lnTo>
                  <a:cubicBezTo>
                    <a:pt x="0" y="4854"/>
                    <a:pt x="4854" y="0"/>
                    <a:pt x="10843" y="0"/>
                  </a:cubicBezTo>
                  <a:close/>
                </a:path>
              </a:pathLst>
            </a:custGeom>
            <a:solidFill>
              <a:srgbClr val="F2F4F5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7431956" cy="975738"/>
            </a:xfrm>
            <a:prstGeom prst="rect">
              <a:avLst/>
            </a:prstGeom>
          </p:spPr>
          <p:txBody>
            <a:bodyPr anchor="ctr" rtlCol="false" tIns="32136" lIns="32136" bIns="32136" rIns="32136"/>
            <a:lstStyle/>
            <a:p>
              <a:pPr algn="l">
                <a:lnSpc>
                  <a:spcPts val="2859"/>
                </a:lnSpc>
              </a:pPr>
              <a:r>
                <a:rPr lang="en-US" sz="2199" spc="30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Now we have two prepared datasets which are combined together, assuming that we can understand:</a:t>
              </a:r>
            </a:p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 spc="30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</a:t>
              </a:r>
              <a:r>
                <a:rPr lang="en-US" sz="2199" spc="30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ow Public Holidays affect the number of collisions in New York City.</a:t>
              </a:r>
            </a:p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 spc="30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How the number of collisions is affected by weekdays.</a:t>
              </a:r>
            </a:p>
            <a:p>
              <a:pPr algn="l" marL="474979" indent="-237490" lvl="1">
                <a:lnSpc>
                  <a:spcPts val="28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99" spc="30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If the number of collisions differs over years and how it is affected by Pandemic.</a:t>
              </a:r>
            </a:p>
            <a:p>
              <a:pPr algn="l" marL="474979" indent="-237490" lvl="1">
                <a:lnSpc>
                  <a:spcPts val="28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99" spc="30" strike="noStrike" u="none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Number of collisions within Boroughs in New York City.</a:t>
              </a:r>
            </a:p>
            <a:p>
              <a:pPr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30" strike="noStrike" u="none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So, some cleansing and Transformation processes will take place on this dataset.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8647" y="7394647"/>
            <a:ext cx="17850707" cy="2413702"/>
            <a:chOff x="0" y="0"/>
            <a:chExt cx="9485984" cy="12826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485984" cy="1282657"/>
            </a:xfrm>
            <a:custGeom>
              <a:avLst/>
              <a:gdLst/>
              <a:ahLst/>
              <a:cxnLst/>
              <a:rect r="r" b="b" t="t" l="l"/>
              <a:pathLst>
                <a:path h="1282657" w="9485984">
                  <a:moveTo>
                    <a:pt x="10843" y="0"/>
                  </a:moveTo>
                  <a:lnTo>
                    <a:pt x="9475141" y="0"/>
                  </a:lnTo>
                  <a:cubicBezTo>
                    <a:pt x="9481129" y="0"/>
                    <a:pt x="9485984" y="4854"/>
                    <a:pt x="9485984" y="10843"/>
                  </a:cubicBezTo>
                  <a:lnTo>
                    <a:pt x="9485984" y="1271815"/>
                  </a:lnTo>
                  <a:cubicBezTo>
                    <a:pt x="9485984" y="1277803"/>
                    <a:pt x="9481129" y="1282657"/>
                    <a:pt x="9475141" y="1282657"/>
                  </a:cubicBezTo>
                  <a:lnTo>
                    <a:pt x="10843" y="1282657"/>
                  </a:lnTo>
                  <a:cubicBezTo>
                    <a:pt x="4854" y="1282657"/>
                    <a:pt x="0" y="1277803"/>
                    <a:pt x="0" y="1271815"/>
                  </a:cubicBezTo>
                  <a:lnTo>
                    <a:pt x="0" y="10843"/>
                  </a:lnTo>
                  <a:cubicBezTo>
                    <a:pt x="0" y="4854"/>
                    <a:pt x="4854" y="0"/>
                    <a:pt x="10843" y="0"/>
                  </a:cubicBezTo>
                  <a:close/>
                </a:path>
              </a:pathLst>
            </a:custGeom>
            <a:solidFill>
              <a:srgbClr val="F2F4F5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9485984" cy="1301707"/>
            </a:xfrm>
            <a:prstGeom prst="rect">
              <a:avLst/>
            </a:prstGeom>
          </p:spPr>
          <p:txBody>
            <a:bodyPr anchor="ctr" rtlCol="false" tIns="50355" lIns="50355" bIns="50355" rIns="50355"/>
            <a:lstStyle/>
            <a:p>
              <a:pPr algn="l">
                <a:lnSpc>
                  <a:spcPts val="2613"/>
                </a:lnSpc>
              </a:pPr>
              <a:r>
                <a:rPr lang="en-US" sz="2010" spc="28" b="true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New Fields Creation:</a:t>
              </a:r>
            </a:p>
            <a:p>
              <a:pPr algn="l">
                <a:lnSpc>
                  <a:spcPts val="2613"/>
                </a:lnSpc>
              </a:pPr>
              <a:r>
                <a:rPr lang="en-US" sz="2010" spc="28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Holidays:</a:t>
              </a:r>
            </a:p>
            <a:p>
              <a:pPr algn="l" marL="433959" indent="-216980" lvl="1">
                <a:lnSpc>
                  <a:spcPts val="2613"/>
                </a:lnSpc>
                <a:buFont typeface="Arial"/>
                <a:buChar char="•"/>
              </a:pPr>
              <a:r>
                <a:rPr lang="en-US" sz="2010" spc="28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Creating new flag called (is_public_holiday) to identify if this date is public holiday or not.</a:t>
              </a:r>
            </a:p>
            <a:p>
              <a:pPr algn="l">
                <a:lnSpc>
                  <a:spcPts val="2613"/>
                </a:lnSpc>
              </a:pPr>
              <a:r>
                <a:rPr lang="en-US" sz="2010" spc="28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Severity:</a:t>
              </a:r>
            </a:p>
            <a:p>
              <a:pPr algn="l" marL="433959" indent="-216980" lvl="1">
                <a:lnSpc>
                  <a:spcPts val="2613"/>
                </a:lnSpc>
                <a:buFont typeface="Arial"/>
                <a:buChar char="•"/>
              </a:pPr>
              <a:r>
                <a:rPr lang="en-US" sz="2010" spc="28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calculating total number of injuries (total_injured)                     </a:t>
              </a:r>
            </a:p>
            <a:p>
              <a:pPr algn="l" marL="433959" indent="-216980" lvl="1">
                <a:lnSpc>
                  <a:spcPts val="2613"/>
                </a:lnSpc>
                <a:buFont typeface="Arial"/>
                <a:buChar char="•"/>
              </a:pPr>
              <a:r>
                <a:rPr lang="en-US" sz="2010" spc="28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calculating total number of kills (total_killed)</a:t>
              </a:r>
            </a:p>
            <a:p>
              <a:pPr algn="l">
                <a:lnSpc>
                  <a:spcPts val="2613"/>
                </a:lnSpc>
              </a:pPr>
              <a:r>
                <a:rPr lang="en-US" sz="2010" spc="28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Upon those fields we can determine the severity of collisions : fatal ,  Injury and No Casualty               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6058529" y="289757"/>
            <a:ext cx="10158217" cy="1446309"/>
            <a:chOff x="0" y="0"/>
            <a:chExt cx="13544289" cy="1928412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3544289" cy="1928412"/>
              <a:chOff x="0" y="0"/>
              <a:chExt cx="1537211" cy="21886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537211" cy="218865"/>
              </a:xfrm>
              <a:custGeom>
                <a:avLst/>
                <a:gdLst/>
                <a:ahLst/>
                <a:cxnLst/>
                <a:rect r="r" b="b" t="t" l="l"/>
                <a:pathLst>
                  <a:path h="218865" w="1537211">
                    <a:moveTo>
                      <a:pt x="1334011" y="0"/>
                    </a:moveTo>
                    <a:lnTo>
                      <a:pt x="0" y="0"/>
                    </a:lnTo>
                    <a:lnTo>
                      <a:pt x="203200" y="218865"/>
                    </a:lnTo>
                    <a:lnTo>
                      <a:pt x="1537211" y="218865"/>
                    </a:lnTo>
                    <a:lnTo>
                      <a:pt x="1334011" y="0"/>
                    </a:lnTo>
                    <a:close/>
                  </a:path>
                </a:pathLst>
              </a:custGeom>
              <a:solidFill>
                <a:srgbClr val="0101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01600" y="-19050"/>
                <a:ext cx="1334011" cy="2379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8369568" y="254432"/>
              <a:ext cx="3545117" cy="1362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54"/>
                </a:lnSpc>
                <a:spcBef>
                  <a:spcPct val="0"/>
                </a:spcBef>
              </a:pPr>
              <a:r>
                <a:rPr lang="en-US" sz="3010" spc="24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WORKFLOWSTEP 5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94425" y="363365"/>
            <a:ext cx="8499150" cy="1330670"/>
            <a:chOff x="0" y="0"/>
            <a:chExt cx="11332200" cy="177422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332200" cy="1774227"/>
              <a:chOff x="0" y="0"/>
              <a:chExt cx="4933835" cy="77246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933835" cy="772466"/>
              </a:xfrm>
              <a:custGeom>
                <a:avLst/>
                <a:gdLst/>
                <a:ahLst/>
                <a:cxnLst/>
                <a:rect r="r" b="b" t="t" l="l"/>
                <a:pathLst>
                  <a:path h="772466" w="4933835">
                    <a:moveTo>
                      <a:pt x="18807" y="0"/>
                    </a:moveTo>
                    <a:lnTo>
                      <a:pt x="4915028" y="0"/>
                    </a:lnTo>
                    <a:cubicBezTo>
                      <a:pt x="4920016" y="0"/>
                      <a:pt x="4924799" y="1981"/>
                      <a:pt x="4928326" y="5508"/>
                    </a:cubicBezTo>
                    <a:cubicBezTo>
                      <a:pt x="4931854" y="9035"/>
                      <a:pt x="4933835" y="13819"/>
                      <a:pt x="4933835" y="18807"/>
                    </a:cubicBezTo>
                    <a:lnTo>
                      <a:pt x="4933835" y="753659"/>
                    </a:lnTo>
                    <a:cubicBezTo>
                      <a:pt x="4933835" y="764046"/>
                      <a:pt x="4925415" y="772466"/>
                      <a:pt x="4915028" y="772466"/>
                    </a:cubicBezTo>
                    <a:lnTo>
                      <a:pt x="18807" y="772466"/>
                    </a:lnTo>
                    <a:cubicBezTo>
                      <a:pt x="13819" y="772466"/>
                      <a:pt x="9035" y="770485"/>
                      <a:pt x="5508" y="766958"/>
                    </a:cubicBezTo>
                    <a:cubicBezTo>
                      <a:pt x="1981" y="763431"/>
                      <a:pt x="0" y="758647"/>
                      <a:pt x="0" y="753659"/>
                    </a:cubicBezTo>
                    <a:lnTo>
                      <a:pt x="0" y="18807"/>
                    </a:lnTo>
                    <a:cubicBezTo>
                      <a:pt x="0" y="8420"/>
                      <a:pt x="8420" y="0"/>
                      <a:pt x="18807" y="0"/>
                    </a:cubicBezTo>
                    <a:close/>
                  </a:path>
                </a:pathLst>
              </a:custGeom>
              <a:solidFill>
                <a:srgbClr val="F2F4F5">
                  <a:alpha val="86667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9050"/>
                <a:ext cx="4933835" cy="791516"/>
              </a:xfrm>
              <a:prstGeom prst="rect">
                <a:avLst/>
              </a:prstGeom>
            </p:spPr>
            <p:txBody>
              <a:bodyPr anchor="ctr" rtlCol="false" tIns="27908" lIns="27908" bIns="27908" rIns="27908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838441" y="82428"/>
              <a:ext cx="7655319" cy="1521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6"/>
                </a:lnSpc>
              </a:pPr>
              <a:r>
                <a:rPr lang="en-US" sz="2222" spc="77">
                  <a:solidFill>
                    <a:srgbClr val="01010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DATA CLEANSING AND TRANSFORMATION </a:t>
              </a:r>
            </a:p>
            <a:p>
              <a:pPr algn="ctr" marL="0" indent="0" lvl="0">
                <a:lnSpc>
                  <a:spcPts val="3066"/>
                </a:lnSpc>
                <a:spcBef>
                  <a:spcPct val="0"/>
                </a:spcBef>
              </a:pPr>
              <a:r>
                <a:rPr lang="en-US" sz="2222" spc="77">
                  <a:solidFill>
                    <a:srgbClr val="01010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(CONTINUED)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177411" y="211864"/>
              <a:ext cx="836569" cy="836569"/>
            </a:xfrm>
            <a:custGeom>
              <a:avLst/>
              <a:gdLst/>
              <a:ahLst/>
              <a:cxnLst/>
              <a:rect r="r" b="b" t="t" l="l"/>
              <a:pathLst>
                <a:path h="836569" w="836569">
                  <a:moveTo>
                    <a:pt x="0" y="0"/>
                  </a:moveTo>
                  <a:lnTo>
                    <a:pt x="836569" y="0"/>
                  </a:lnTo>
                  <a:lnTo>
                    <a:pt x="836569" y="836569"/>
                  </a:lnTo>
                  <a:lnTo>
                    <a:pt x="0" y="83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322341" y="211864"/>
              <a:ext cx="836569" cy="836569"/>
            </a:xfrm>
            <a:custGeom>
              <a:avLst/>
              <a:gdLst/>
              <a:ahLst/>
              <a:cxnLst/>
              <a:rect r="r" b="b" t="t" l="l"/>
              <a:pathLst>
                <a:path h="836569" w="836569">
                  <a:moveTo>
                    <a:pt x="0" y="0"/>
                  </a:moveTo>
                  <a:lnTo>
                    <a:pt x="836570" y="0"/>
                  </a:lnTo>
                  <a:lnTo>
                    <a:pt x="836570" y="836569"/>
                  </a:lnTo>
                  <a:lnTo>
                    <a:pt x="0" y="83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18647" y="2062280"/>
            <a:ext cx="17850707" cy="838990"/>
            <a:chOff x="0" y="0"/>
            <a:chExt cx="9485984" cy="4458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485984" cy="445845"/>
            </a:xfrm>
            <a:custGeom>
              <a:avLst/>
              <a:gdLst/>
              <a:ahLst/>
              <a:cxnLst/>
              <a:rect r="r" b="b" t="t" l="l"/>
              <a:pathLst>
                <a:path h="445845" w="9485984">
                  <a:moveTo>
                    <a:pt x="10843" y="0"/>
                  </a:moveTo>
                  <a:lnTo>
                    <a:pt x="9475141" y="0"/>
                  </a:lnTo>
                  <a:cubicBezTo>
                    <a:pt x="9481129" y="0"/>
                    <a:pt x="9485984" y="4854"/>
                    <a:pt x="9485984" y="10843"/>
                  </a:cubicBezTo>
                  <a:lnTo>
                    <a:pt x="9485984" y="435002"/>
                  </a:lnTo>
                  <a:cubicBezTo>
                    <a:pt x="9485984" y="440990"/>
                    <a:pt x="9481129" y="445845"/>
                    <a:pt x="9475141" y="445845"/>
                  </a:cubicBezTo>
                  <a:lnTo>
                    <a:pt x="10843" y="445845"/>
                  </a:lnTo>
                  <a:cubicBezTo>
                    <a:pt x="4854" y="445845"/>
                    <a:pt x="0" y="440990"/>
                    <a:pt x="0" y="435002"/>
                  </a:cubicBezTo>
                  <a:lnTo>
                    <a:pt x="0" y="10843"/>
                  </a:lnTo>
                  <a:cubicBezTo>
                    <a:pt x="0" y="4854"/>
                    <a:pt x="4854" y="0"/>
                    <a:pt x="10843" y="0"/>
                  </a:cubicBezTo>
                  <a:close/>
                </a:path>
              </a:pathLst>
            </a:custGeom>
            <a:solidFill>
              <a:srgbClr val="F2F4F5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9485984" cy="464895"/>
            </a:xfrm>
            <a:prstGeom prst="rect">
              <a:avLst/>
            </a:prstGeom>
          </p:spPr>
          <p:txBody>
            <a:bodyPr anchor="ctr" rtlCol="false" tIns="50355" lIns="50355" bIns="50355" rIns="50355"/>
            <a:lstStyle/>
            <a:p>
              <a:pPr algn="l">
                <a:lnSpc>
                  <a:spcPts val="2613"/>
                </a:lnSpc>
              </a:pPr>
              <a:r>
                <a:rPr lang="en-US" sz="2010" spc="28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Depending on the type of streets so we can get which has more collisions in boroughs.</a:t>
              </a:r>
            </a:p>
            <a:p>
              <a:pPr algn="l" marL="433959" indent="-216980" lvl="1">
                <a:lnSpc>
                  <a:spcPts val="2613"/>
                </a:lnSpc>
                <a:buFont typeface="Arial"/>
                <a:buChar char="•"/>
              </a:pPr>
              <a:r>
                <a:rPr lang="en-US" sz="2010" spc="28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Creating new flag called (</a:t>
              </a:r>
              <a:r>
                <a:rPr lang="en-US" sz="2010" spc="28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location_type) to identify if it is intersection, mid-block or off-street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18647" y="4067527"/>
            <a:ext cx="4965411" cy="2639861"/>
          </a:xfrm>
          <a:custGeom>
            <a:avLst/>
            <a:gdLst/>
            <a:ahLst/>
            <a:cxnLst/>
            <a:rect r="r" b="b" t="t" l="l"/>
            <a:pathLst>
              <a:path h="2639861" w="4965411">
                <a:moveTo>
                  <a:pt x="0" y="0"/>
                </a:moveTo>
                <a:lnTo>
                  <a:pt x="4965411" y="0"/>
                </a:lnTo>
                <a:lnTo>
                  <a:pt x="4965411" y="2639861"/>
                </a:lnTo>
                <a:lnTo>
                  <a:pt x="0" y="2639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7949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18647" y="3064903"/>
            <a:ext cx="4965411" cy="838990"/>
            <a:chOff x="0" y="0"/>
            <a:chExt cx="2638652" cy="4458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38652" cy="445845"/>
            </a:xfrm>
            <a:custGeom>
              <a:avLst/>
              <a:gdLst/>
              <a:ahLst/>
              <a:cxnLst/>
              <a:rect r="r" b="b" t="t" l="l"/>
              <a:pathLst>
                <a:path h="445845" w="2638652">
                  <a:moveTo>
                    <a:pt x="38979" y="0"/>
                  </a:moveTo>
                  <a:lnTo>
                    <a:pt x="2599673" y="0"/>
                  </a:lnTo>
                  <a:cubicBezTo>
                    <a:pt x="2621201" y="0"/>
                    <a:pt x="2638652" y="17452"/>
                    <a:pt x="2638652" y="38979"/>
                  </a:cubicBezTo>
                  <a:lnTo>
                    <a:pt x="2638652" y="406865"/>
                  </a:lnTo>
                  <a:cubicBezTo>
                    <a:pt x="2638652" y="428393"/>
                    <a:pt x="2621201" y="445845"/>
                    <a:pt x="2599673" y="445845"/>
                  </a:cubicBezTo>
                  <a:lnTo>
                    <a:pt x="38979" y="445845"/>
                  </a:lnTo>
                  <a:cubicBezTo>
                    <a:pt x="17452" y="445845"/>
                    <a:pt x="0" y="428393"/>
                    <a:pt x="0" y="406865"/>
                  </a:cubicBezTo>
                  <a:lnTo>
                    <a:pt x="0" y="38979"/>
                  </a:lnTo>
                  <a:cubicBezTo>
                    <a:pt x="0" y="17452"/>
                    <a:pt x="17452" y="0"/>
                    <a:pt x="38979" y="0"/>
                  </a:cubicBezTo>
                  <a:close/>
                </a:path>
              </a:pathLst>
            </a:custGeom>
            <a:solidFill>
              <a:srgbClr val="F2F4F5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2638652" cy="464895"/>
            </a:xfrm>
            <a:prstGeom prst="rect">
              <a:avLst/>
            </a:prstGeom>
          </p:spPr>
          <p:txBody>
            <a:bodyPr anchor="ctr" rtlCol="false" tIns="50355" lIns="50355" bIns="50355" rIns="50355"/>
            <a:lstStyle/>
            <a:p>
              <a:pPr algn="ctr">
                <a:lnSpc>
                  <a:spcPts val="2613"/>
                </a:lnSpc>
              </a:pPr>
              <a:r>
                <a:rPr lang="en-US" sz="2010" spc="28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Intersection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103942" y="3064903"/>
            <a:ext cx="4965411" cy="838990"/>
            <a:chOff x="0" y="0"/>
            <a:chExt cx="2638652" cy="44584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38652" cy="445845"/>
            </a:xfrm>
            <a:custGeom>
              <a:avLst/>
              <a:gdLst/>
              <a:ahLst/>
              <a:cxnLst/>
              <a:rect r="r" b="b" t="t" l="l"/>
              <a:pathLst>
                <a:path h="445845" w="2638652">
                  <a:moveTo>
                    <a:pt x="38979" y="0"/>
                  </a:moveTo>
                  <a:lnTo>
                    <a:pt x="2599673" y="0"/>
                  </a:lnTo>
                  <a:cubicBezTo>
                    <a:pt x="2621201" y="0"/>
                    <a:pt x="2638652" y="17452"/>
                    <a:pt x="2638652" y="38979"/>
                  </a:cubicBezTo>
                  <a:lnTo>
                    <a:pt x="2638652" y="406865"/>
                  </a:lnTo>
                  <a:cubicBezTo>
                    <a:pt x="2638652" y="428393"/>
                    <a:pt x="2621201" y="445845"/>
                    <a:pt x="2599673" y="445845"/>
                  </a:cubicBezTo>
                  <a:lnTo>
                    <a:pt x="38979" y="445845"/>
                  </a:lnTo>
                  <a:cubicBezTo>
                    <a:pt x="17452" y="445845"/>
                    <a:pt x="0" y="428393"/>
                    <a:pt x="0" y="406865"/>
                  </a:cubicBezTo>
                  <a:lnTo>
                    <a:pt x="0" y="38979"/>
                  </a:lnTo>
                  <a:cubicBezTo>
                    <a:pt x="0" y="17452"/>
                    <a:pt x="17452" y="0"/>
                    <a:pt x="38979" y="0"/>
                  </a:cubicBezTo>
                  <a:close/>
                </a:path>
              </a:pathLst>
            </a:custGeom>
            <a:solidFill>
              <a:srgbClr val="F2F4F5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2638652" cy="464895"/>
            </a:xfrm>
            <a:prstGeom prst="rect">
              <a:avLst/>
            </a:prstGeom>
          </p:spPr>
          <p:txBody>
            <a:bodyPr anchor="ctr" rtlCol="false" tIns="50355" lIns="50355" bIns="50355" rIns="50355"/>
            <a:lstStyle/>
            <a:p>
              <a:pPr algn="ctr">
                <a:lnSpc>
                  <a:spcPts val="2613"/>
                </a:lnSpc>
              </a:pPr>
              <a:r>
                <a:rPr lang="en-US" sz="2010" spc="28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Off-street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661295" y="3064903"/>
            <a:ext cx="4965411" cy="838990"/>
            <a:chOff x="0" y="0"/>
            <a:chExt cx="2638652" cy="44584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38652" cy="445845"/>
            </a:xfrm>
            <a:custGeom>
              <a:avLst/>
              <a:gdLst/>
              <a:ahLst/>
              <a:cxnLst/>
              <a:rect r="r" b="b" t="t" l="l"/>
              <a:pathLst>
                <a:path h="445845" w="2638652">
                  <a:moveTo>
                    <a:pt x="38979" y="0"/>
                  </a:moveTo>
                  <a:lnTo>
                    <a:pt x="2599673" y="0"/>
                  </a:lnTo>
                  <a:cubicBezTo>
                    <a:pt x="2621201" y="0"/>
                    <a:pt x="2638652" y="17452"/>
                    <a:pt x="2638652" y="38979"/>
                  </a:cubicBezTo>
                  <a:lnTo>
                    <a:pt x="2638652" y="406865"/>
                  </a:lnTo>
                  <a:cubicBezTo>
                    <a:pt x="2638652" y="428393"/>
                    <a:pt x="2621201" y="445845"/>
                    <a:pt x="2599673" y="445845"/>
                  </a:cubicBezTo>
                  <a:lnTo>
                    <a:pt x="38979" y="445845"/>
                  </a:lnTo>
                  <a:cubicBezTo>
                    <a:pt x="17452" y="445845"/>
                    <a:pt x="0" y="428393"/>
                    <a:pt x="0" y="406865"/>
                  </a:cubicBezTo>
                  <a:lnTo>
                    <a:pt x="0" y="38979"/>
                  </a:lnTo>
                  <a:cubicBezTo>
                    <a:pt x="0" y="17452"/>
                    <a:pt x="17452" y="0"/>
                    <a:pt x="38979" y="0"/>
                  </a:cubicBezTo>
                  <a:close/>
                </a:path>
              </a:pathLst>
            </a:custGeom>
            <a:solidFill>
              <a:srgbClr val="F2F4F5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2638652" cy="464895"/>
            </a:xfrm>
            <a:prstGeom prst="rect">
              <a:avLst/>
            </a:prstGeom>
          </p:spPr>
          <p:txBody>
            <a:bodyPr anchor="ctr" rtlCol="false" tIns="50355" lIns="50355" bIns="50355" rIns="50355"/>
            <a:lstStyle/>
            <a:p>
              <a:pPr algn="ctr">
                <a:lnSpc>
                  <a:spcPts val="2613"/>
                </a:lnSpc>
              </a:pPr>
              <a:r>
                <a:rPr lang="en-US" sz="2010" spc="28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Mid-block 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6490873" y="4065818"/>
            <a:ext cx="5306253" cy="2639861"/>
          </a:xfrm>
          <a:custGeom>
            <a:avLst/>
            <a:gdLst/>
            <a:ahLst/>
            <a:cxnLst/>
            <a:rect r="r" b="b" t="t" l="l"/>
            <a:pathLst>
              <a:path h="2639861" w="5306253">
                <a:moveTo>
                  <a:pt x="0" y="0"/>
                </a:moveTo>
                <a:lnTo>
                  <a:pt x="5306254" y="0"/>
                </a:lnTo>
                <a:lnTo>
                  <a:pt x="5306254" y="2639861"/>
                </a:lnTo>
                <a:lnTo>
                  <a:pt x="0" y="2639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020258" y="4065818"/>
            <a:ext cx="5055636" cy="2641570"/>
          </a:xfrm>
          <a:custGeom>
            <a:avLst/>
            <a:gdLst/>
            <a:ahLst/>
            <a:cxnLst/>
            <a:rect r="r" b="b" t="t" l="l"/>
            <a:pathLst>
              <a:path h="2641570" w="5055636">
                <a:moveTo>
                  <a:pt x="0" y="0"/>
                </a:moveTo>
                <a:lnTo>
                  <a:pt x="5055637" y="0"/>
                </a:lnTo>
                <a:lnTo>
                  <a:pt x="5055637" y="2641570"/>
                </a:lnTo>
                <a:lnTo>
                  <a:pt x="0" y="26415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218647" y="7667894"/>
            <a:ext cx="17850707" cy="838990"/>
            <a:chOff x="0" y="0"/>
            <a:chExt cx="9485984" cy="44584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485984" cy="445845"/>
            </a:xfrm>
            <a:custGeom>
              <a:avLst/>
              <a:gdLst/>
              <a:ahLst/>
              <a:cxnLst/>
              <a:rect r="r" b="b" t="t" l="l"/>
              <a:pathLst>
                <a:path h="445845" w="9485984">
                  <a:moveTo>
                    <a:pt x="10843" y="0"/>
                  </a:moveTo>
                  <a:lnTo>
                    <a:pt x="9475141" y="0"/>
                  </a:lnTo>
                  <a:cubicBezTo>
                    <a:pt x="9481129" y="0"/>
                    <a:pt x="9485984" y="4854"/>
                    <a:pt x="9485984" y="10843"/>
                  </a:cubicBezTo>
                  <a:lnTo>
                    <a:pt x="9485984" y="435002"/>
                  </a:lnTo>
                  <a:cubicBezTo>
                    <a:pt x="9485984" y="440990"/>
                    <a:pt x="9481129" y="445845"/>
                    <a:pt x="9475141" y="445845"/>
                  </a:cubicBezTo>
                  <a:lnTo>
                    <a:pt x="10843" y="445845"/>
                  </a:lnTo>
                  <a:cubicBezTo>
                    <a:pt x="4854" y="445845"/>
                    <a:pt x="0" y="440990"/>
                    <a:pt x="0" y="435002"/>
                  </a:cubicBezTo>
                  <a:lnTo>
                    <a:pt x="0" y="10843"/>
                  </a:lnTo>
                  <a:cubicBezTo>
                    <a:pt x="0" y="4854"/>
                    <a:pt x="4854" y="0"/>
                    <a:pt x="10843" y="0"/>
                  </a:cubicBezTo>
                  <a:close/>
                </a:path>
              </a:pathLst>
            </a:custGeom>
            <a:solidFill>
              <a:srgbClr val="F2F4F5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9485984" cy="464895"/>
            </a:xfrm>
            <a:prstGeom prst="rect">
              <a:avLst/>
            </a:prstGeom>
          </p:spPr>
          <p:txBody>
            <a:bodyPr anchor="ctr" rtlCol="false" tIns="50355" lIns="50355" bIns="50355" rIns="50355"/>
            <a:lstStyle/>
            <a:p>
              <a:pPr algn="l" marL="433959" indent="-216980" lvl="1">
                <a:lnSpc>
                  <a:spcPts val="2613"/>
                </a:lnSpc>
                <a:buFont typeface="Arial"/>
                <a:buChar char="•"/>
              </a:pPr>
              <a:r>
                <a:rPr lang="en-US" sz="2010" spc="28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Cleansing process on contributing factors in accidents so government can take more action due to these reasons.</a:t>
              </a:r>
            </a:p>
            <a:p>
              <a:pPr algn="l" marL="433959" indent="-216980" lvl="1">
                <a:lnSpc>
                  <a:spcPts val="2613"/>
                </a:lnSpc>
                <a:buFont typeface="Arial"/>
                <a:buChar char="•"/>
              </a:pPr>
              <a:r>
                <a:rPr lang="en-US" sz="2010" spc="28" strike="noStrike" u="none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Dropping all the records that have all missing values in their location’s columns.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6058529" y="289757"/>
            <a:ext cx="10158217" cy="1446309"/>
            <a:chOff x="0" y="0"/>
            <a:chExt cx="13544289" cy="1928412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13544289" cy="1928412"/>
              <a:chOff x="0" y="0"/>
              <a:chExt cx="1537211" cy="21886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537211" cy="218865"/>
              </a:xfrm>
              <a:custGeom>
                <a:avLst/>
                <a:gdLst/>
                <a:ahLst/>
                <a:cxnLst/>
                <a:rect r="r" b="b" t="t" l="l"/>
                <a:pathLst>
                  <a:path h="218865" w="1537211">
                    <a:moveTo>
                      <a:pt x="1334011" y="0"/>
                    </a:moveTo>
                    <a:lnTo>
                      <a:pt x="0" y="0"/>
                    </a:lnTo>
                    <a:lnTo>
                      <a:pt x="203200" y="218865"/>
                    </a:lnTo>
                    <a:lnTo>
                      <a:pt x="1537211" y="218865"/>
                    </a:lnTo>
                    <a:lnTo>
                      <a:pt x="1334011" y="0"/>
                    </a:lnTo>
                    <a:close/>
                  </a:path>
                </a:pathLst>
              </a:custGeom>
              <a:solidFill>
                <a:srgbClr val="0101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01600" y="-19050"/>
                <a:ext cx="1334011" cy="2379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8369568" y="254432"/>
              <a:ext cx="3545117" cy="1362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54"/>
                </a:lnSpc>
                <a:spcBef>
                  <a:spcPct val="0"/>
                </a:spcBef>
              </a:pPr>
              <a:r>
                <a:rPr lang="en-US" sz="3010" spc="24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WORKFLOWSTEP 5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85635" y="677993"/>
            <a:ext cx="8621055" cy="927022"/>
            <a:chOff x="0" y="0"/>
            <a:chExt cx="11494740" cy="123602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494740" cy="1236029"/>
              <a:chOff x="0" y="0"/>
              <a:chExt cx="4933835" cy="53053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933835" cy="530535"/>
              </a:xfrm>
              <a:custGeom>
                <a:avLst/>
                <a:gdLst/>
                <a:ahLst/>
                <a:cxnLst/>
                <a:rect r="r" b="b" t="t" l="l"/>
                <a:pathLst>
                  <a:path h="530535" w="4933835">
                    <a:moveTo>
                      <a:pt x="18807" y="0"/>
                    </a:moveTo>
                    <a:lnTo>
                      <a:pt x="4915028" y="0"/>
                    </a:lnTo>
                    <a:cubicBezTo>
                      <a:pt x="4920016" y="0"/>
                      <a:pt x="4924799" y="1981"/>
                      <a:pt x="4928326" y="5508"/>
                    </a:cubicBezTo>
                    <a:cubicBezTo>
                      <a:pt x="4931854" y="9035"/>
                      <a:pt x="4933835" y="13819"/>
                      <a:pt x="4933835" y="18807"/>
                    </a:cubicBezTo>
                    <a:lnTo>
                      <a:pt x="4933835" y="511728"/>
                    </a:lnTo>
                    <a:cubicBezTo>
                      <a:pt x="4933835" y="522115"/>
                      <a:pt x="4925415" y="530535"/>
                      <a:pt x="4915028" y="530535"/>
                    </a:cubicBezTo>
                    <a:lnTo>
                      <a:pt x="18807" y="530535"/>
                    </a:lnTo>
                    <a:cubicBezTo>
                      <a:pt x="13819" y="530535"/>
                      <a:pt x="9035" y="528554"/>
                      <a:pt x="5508" y="525027"/>
                    </a:cubicBezTo>
                    <a:cubicBezTo>
                      <a:pt x="1981" y="521500"/>
                      <a:pt x="0" y="516716"/>
                      <a:pt x="0" y="511728"/>
                    </a:cubicBezTo>
                    <a:lnTo>
                      <a:pt x="0" y="18807"/>
                    </a:lnTo>
                    <a:cubicBezTo>
                      <a:pt x="0" y="8420"/>
                      <a:pt x="8420" y="0"/>
                      <a:pt x="18807" y="0"/>
                    </a:cubicBezTo>
                    <a:close/>
                  </a:path>
                </a:pathLst>
              </a:custGeom>
              <a:solidFill>
                <a:srgbClr val="F2F4F5">
                  <a:alpha val="86667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9050"/>
                <a:ext cx="4933835" cy="549585"/>
              </a:xfrm>
              <a:prstGeom prst="rect">
                <a:avLst/>
              </a:prstGeom>
            </p:spPr>
            <p:txBody>
              <a:bodyPr anchor="ctr" rtlCol="false" tIns="27908" lIns="27908" bIns="27908" rIns="27908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864810" y="302438"/>
              <a:ext cx="7765120" cy="5740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73"/>
                </a:lnSpc>
                <a:spcBef>
                  <a:spcPct val="0"/>
                </a:spcBef>
              </a:pPr>
              <a:r>
                <a:rPr lang="en-US" sz="2589" spc="90">
                  <a:solidFill>
                    <a:srgbClr val="01010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ANALYSIS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1098632" y="85521"/>
              <a:ext cx="1532357" cy="1064988"/>
            </a:xfrm>
            <a:custGeom>
              <a:avLst/>
              <a:gdLst/>
              <a:ahLst/>
              <a:cxnLst/>
              <a:rect r="r" b="b" t="t" l="l"/>
              <a:pathLst>
                <a:path h="1064988" w="1532357">
                  <a:moveTo>
                    <a:pt x="0" y="0"/>
                  </a:moveTo>
                  <a:lnTo>
                    <a:pt x="1532356" y="0"/>
                  </a:lnTo>
                  <a:lnTo>
                    <a:pt x="1532356" y="1064988"/>
                  </a:lnTo>
                  <a:lnTo>
                    <a:pt x="0" y="106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8863752" y="85521"/>
              <a:ext cx="1532357" cy="1064988"/>
            </a:xfrm>
            <a:custGeom>
              <a:avLst/>
              <a:gdLst/>
              <a:ahLst/>
              <a:cxnLst/>
              <a:rect r="r" b="b" t="t" l="l"/>
              <a:pathLst>
                <a:path h="1064988" w="1532357">
                  <a:moveTo>
                    <a:pt x="0" y="0"/>
                  </a:moveTo>
                  <a:lnTo>
                    <a:pt x="1532357" y="0"/>
                  </a:lnTo>
                  <a:lnTo>
                    <a:pt x="1532357" y="1064988"/>
                  </a:lnTo>
                  <a:lnTo>
                    <a:pt x="0" y="106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85430" y="4891687"/>
            <a:ext cx="7625822" cy="1768042"/>
          </a:xfrm>
          <a:custGeom>
            <a:avLst/>
            <a:gdLst/>
            <a:ahLst/>
            <a:cxnLst/>
            <a:rect r="r" b="b" t="t" l="l"/>
            <a:pathLst>
              <a:path h="1768042" w="7625822">
                <a:moveTo>
                  <a:pt x="0" y="0"/>
                </a:moveTo>
                <a:lnTo>
                  <a:pt x="7625823" y="0"/>
                </a:lnTo>
                <a:lnTo>
                  <a:pt x="7625823" y="1768042"/>
                </a:lnTo>
                <a:lnTo>
                  <a:pt x="0" y="17680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359" r="0" b="-268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17700" y="2736705"/>
            <a:ext cx="5361284" cy="1212006"/>
            <a:chOff x="0" y="0"/>
            <a:chExt cx="2232115" cy="5046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32115" cy="504606"/>
            </a:xfrm>
            <a:custGeom>
              <a:avLst/>
              <a:gdLst/>
              <a:ahLst/>
              <a:cxnLst/>
              <a:rect r="r" b="b" t="t" l="l"/>
              <a:pathLst>
                <a:path h="504606" w="2232115">
                  <a:moveTo>
                    <a:pt x="36101" y="0"/>
                  </a:moveTo>
                  <a:lnTo>
                    <a:pt x="2196013" y="0"/>
                  </a:lnTo>
                  <a:cubicBezTo>
                    <a:pt x="2205588" y="0"/>
                    <a:pt x="2214770" y="3803"/>
                    <a:pt x="2221541" y="10574"/>
                  </a:cubicBezTo>
                  <a:cubicBezTo>
                    <a:pt x="2228311" y="17344"/>
                    <a:pt x="2232115" y="26526"/>
                    <a:pt x="2232115" y="36101"/>
                  </a:cubicBezTo>
                  <a:lnTo>
                    <a:pt x="2232115" y="468505"/>
                  </a:lnTo>
                  <a:cubicBezTo>
                    <a:pt x="2232115" y="478080"/>
                    <a:pt x="2228311" y="487262"/>
                    <a:pt x="2221541" y="494032"/>
                  </a:cubicBezTo>
                  <a:cubicBezTo>
                    <a:pt x="2214770" y="500803"/>
                    <a:pt x="2205588" y="504606"/>
                    <a:pt x="2196013" y="504606"/>
                  </a:cubicBezTo>
                  <a:lnTo>
                    <a:pt x="36101" y="504606"/>
                  </a:lnTo>
                  <a:cubicBezTo>
                    <a:pt x="26526" y="504606"/>
                    <a:pt x="17344" y="500803"/>
                    <a:pt x="10574" y="494032"/>
                  </a:cubicBezTo>
                  <a:cubicBezTo>
                    <a:pt x="3803" y="487262"/>
                    <a:pt x="0" y="478080"/>
                    <a:pt x="0" y="468505"/>
                  </a:cubicBezTo>
                  <a:lnTo>
                    <a:pt x="0" y="36101"/>
                  </a:lnTo>
                  <a:cubicBezTo>
                    <a:pt x="0" y="26526"/>
                    <a:pt x="3803" y="17344"/>
                    <a:pt x="10574" y="10574"/>
                  </a:cubicBezTo>
                  <a:cubicBezTo>
                    <a:pt x="17344" y="3803"/>
                    <a:pt x="26526" y="0"/>
                    <a:pt x="36101" y="0"/>
                  </a:cubicBezTo>
                  <a:close/>
                </a:path>
              </a:pathLst>
            </a:custGeom>
            <a:solidFill>
              <a:srgbClr val="F2F4F5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232115" cy="523656"/>
            </a:xfrm>
            <a:prstGeom prst="rect">
              <a:avLst/>
            </a:prstGeom>
          </p:spPr>
          <p:txBody>
            <a:bodyPr anchor="ctr" rtlCol="false" tIns="32136" lIns="32136" bIns="32136" rIns="32136"/>
            <a:lstStyle/>
            <a:p>
              <a:pPr algn="l" marL="474979" indent="-237490" lvl="1">
                <a:lnSpc>
                  <a:spcPts val="28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99" spc="30" strike="noStrike" u="none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Number of collisions within Boroughs in New York City.</a:t>
              </a:r>
            </a:p>
            <a:p>
              <a:pPr algn="l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896162" y="4975627"/>
            <a:ext cx="8823511" cy="4449464"/>
          </a:xfrm>
          <a:custGeom>
            <a:avLst/>
            <a:gdLst/>
            <a:ahLst/>
            <a:cxnLst/>
            <a:rect r="r" b="b" t="t" l="l"/>
            <a:pathLst>
              <a:path h="4449464" w="8823511">
                <a:moveTo>
                  <a:pt x="0" y="0"/>
                </a:moveTo>
                <a:lnTo>
                  <a:pt x="8823511" y="0"/>
                </a:lnTo>
                <a:lnTo>
                  <a:pt x="8823511" y="4449464"/>
                </a:lnTo>
                <a:lnTo>
                  <a:pt x="0" y="4449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616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627276" y="2547990"/>
            <a:ext cx="5361284" cy="1589438"/>
            <a:chOff x="0" y="0"/>
            <a:chExt cx="2232115" cy="66174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32115" cy="661746"/>
            </a:xfrm>
            <a:custGeom>
              <a:avLst/>
              <a:gdLst/>
              <a:ahLst/>
              <a:cxnLst/>
              <a:rect r="r" b="b" t="t" l="l"/>
              <a:pathLst>
                <a:path h="661746" w="2232115">
                  <a:moveTo>
                    <a:pt x="36101" y="0"/>
                  </a:moveTo>
                  <a:lnTo>
                    <a:pt x="2196013" y="0"/>
                  </a:lnTo>
                  <a:cubicBezTo>
                    <a:pt x="2205588" y="0"/>
                    <a:pt x="2214770" y="3803"/>
                    <a:pt x="2221541" y="10574"/>
                  </a:cubicBezTo>
                  <a:cubicBezTo>
                    <a:pt x="2228311" y="17344"/>
                    <a:pt x="2232115" y="26526"/>
                    <a:pt x="2232115" y="36101"/>
                  </a:cubicBezTo>
                  <a:lnTo>
                    <a:pt x="2232115" y="625645"/>
                  </a:lnTo>
                  <a:cubicBezTo>
                    <a:pt x="2232115" y="635219"/>
                    <a:pt x="2228311" y="644402"/>
                    <a:pt x="2221541" y="651172"/>
                  </a:cubicBezTo>
                  <a:cubicBezTo>
                    <a:pt x="2214770" y="657942"/>
                    <a:pt x="2205588" y="661746"/>
                    <a:pt x="2196013" y="661746"/>
                  </a:cubicBezTo>
                  <a:lnTo>
                    <a:pt x="36101" y="661746"/>
                  </a:lnTo>
                  <a:cubicBezTo>
                    <a:pt x="26526" y="661746"/>
                    <a:pt x="17344" y="657942"/>
                    <a:pt x="10574" y="651172"/>
                  </a:cubicBezTo>
                  <a:cubicBezTo>
                    <a:pt x="3803" y="644402"/>
                    <a:pt x="0" y="635219"/>
                    <a:pt x="0" y="625645"/>
                  </a:cubicBezTo>
                  <a:lnTo>
                    <a:pt x="0" y="36101"/>
                  </a:lnTo>
                  <a:cubicBezTo>
                    <a:pt x="0" y="26526"/>
                    <a:pt x="3803" y="17344"/>
                    <a:pt x="10574" y="10574"/>
                  </a:cubicBezTo>
                  <a:cubicBezTo>
                    <a:pt x="17344" y="3803"/>
                    <a:pt x="26526" y="0"/>
                    <a:pt x="36101" y="0"/>
                  </a:cubicBezTo>
                  <a:close/>
                </a:path>
              </a:pathLst>
            </a:custGeom>
            <a:solidFill>
              <a:srgbClr val="F2F4F5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2232115" cy="680796"/>
            </a:xfrm>
            <a:prstGeom prst="rect">
              <a:avLst/>
            </a:prstGeom>
          </p:spPr>
          <p:txBody>
            <a:bodyPr anchor="ctr" rtlCol="false" tIns="32136" lIns="32136" bIns="32136" rIns="32136"/>
            <a:lstStyle/>
            <a:p>
              <a:pPr algn="l">
                <a:lnSpc>
                  <a:spcPts val="2859"/>
                </a:lnSpc>
              </a:pPr>
            </a:p>
            <a:p>
              <a:pPr algn="l" marL="474979" indent="-237490" lvl="1">
                <a:lnSpc>
                  <a:spcPts val="28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99" spc="30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If the number of collisions differs over years and how it is affected by Pandemic.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6058529" y="289757"/>
            <a:ext cx="10158217" cy="1446309"/>
            <a:chOff x="0" y="0"/>
            <a:chExt cx="13544289" cy="1928412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544289" cy="1928412"/>
              <a:chOff x="0" y="0"/>
              <a:chExt cx="1537211" cy="21886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537211" cy="218865"/>
              </a:xfrm>
              <a:custGeom>
                <a:avLst/>
                <a:gdLst/>
                <a:ahLst/>
                <a:cxnLst/>
                <a:rect r="r" b="b" t="t" l="l"/>
                <a:pathLst>
                  <a:path h="218865" w="1537211">
                    <a:moveTo>
                      <a:pt x="1334011" y="0"/>
                    </a:moveTo>
                    <a:lnTo>
                      <a:pt x="0" y="0"/>
                    </a:lnTo>
                    <a:lnTo>
                      <a:pt x="203200" y="218865"/>
                    </a:lnTo>
                    <a:lnTo>
                      <a:pt x="1537211" y="218865"/>
                    </a:lnTo>
                    <a:lnTo>
                      <a:pt x="1334011" y="0"/>
                    </a:lnTo>
                    <a:close/>
                  </a:path>
                </a:pathLst>
              </a:custGeom>
              <a:solidFill>
                <a:srgbClr val="0101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01600" y="-19050"/>
                <a:ext cx="1334011" cy="2379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8369568" y="254432"/>
              <a:ext cx="3545117" cy="1362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54"/>
                </a:lnSpc>
                <a:spcBef>
                  <a:spcPct val="0"/>
                </a:spcBef>
              </a:pPr>
              <a:r>
                <a:rPr lang="en-US" sz="3010" spc="24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WORKFLOWSTEP 6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28446" y="574370"/>
            <a:ext cx="8450289" cy="908659"/>
            <a:chOff x="0" y="0"/>
            <a:chExt cx="11267052" cy="121154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267052" cy="1211546"/>
              <a:chOff x="0" y="0"/>
              <a:chExt cx="4933835" cy="53053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933835" cy="530535"/>
              </a:xfrm>
              <a:custGeom>
                <a:avLst/>
                <a:gdLst/>
                <a:ahLst/>
                <a:cxnLst/>
                <a:rect r="r" b="b" t="t" l="l"/>
                <a:pathLst>
                  <a:path h="530535" w="4933835">
                    <a:moveTo>
                      <a:pt x="18807" y="0"/>
                    </a:moveTo>
                    <a:lnTo>
                      <a:pt x="4915028" y="0"/>
                    </a:lnTo>
                    <a:cubicBezTo>
                      <a:pt x="4920016" y="0"/>
                      <a:pt x="4924799" y="1981"/>
                      <a:pt x="4928326" y="5508"/>
                    </a:cubicBezTo>
                    <a:cubicBezTo>
                      <a:pt x="4931854" y="9035"/>
                      <a:pt x="4933835" y="13819"/>
                      <a:pt x="4933835" y="18807"/>
                    </a:cubicBezTo>
                    <a:lnTo>
                      <a:pt x="4933835" y="511728"/>
                    </a:lnTo>
                    <a:cubicBezTo>
                      <a:pt x="4933835" y="522115"/>
                      <a:pt x="4925415" y="530535"/>
                      <a:pt x="4915028" y="530535"/>
                    </a:cubicBezTo>
                    <a:lnTo>
                      <a:pt x="18807" y="530535"/>
                    </a:lnTo>
                    <a:cubicBezTo>
                      <a:pt x="13819" y="530535"/>
                      <a:pt x="9035" y="528554"/>
                      <a:pt x="5508" y="525027"/>
                    </a:cubicBezTo>
                    <a:cubicBezTo>
                      <a:pt x="1981" y="521500"/>
                      <a:pt x="0" y="516716"/>
                      <a:pt x="0" y="511728"/>
                    </a:cubicBezTo>
                    <a:lnTo>
                      <a:pt x="0" y="18807"/>
                    </a:lnTo>
                    <a:cubicBezTo>
                      <a:pt x="0" y="8420"/>
                      <a:pt x="8420" y="0"/>
                      <a:pt x="18807" y="0"/>
                    </a:cubicBezTo>
                    <a:close/>
                  </a:path>
                </a:pathLst>
              </a:custGeom>
              <a:solidFill>
                <a:srgbClr val="F2F4F5">
                  <a:alpha val="86667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9050"/>
                <a:ext cx="4933835" cy="549585"/>
              </a:xfrm>
              <a:prstGeom prst="rect">
                <a:avLst/>
              </a:prstGeom>
            </p:spPr>
            <p:txBody>
              <a:bodyPr anchor="ctr" rtlCol="false" tIns="27908" lIns="27908" bIns="27908" rIns="27908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827872" y="-6389"/>
              <a:ext cx="7611308" cy="1147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2"/>
                </a:lnSpc>
              </a:pPr>
              <a:r>
                <a:rPr lang="en-US" sz="2537" spc="88">
                  <a:solidFill>
                    <a:srgbClr val="01010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ANALYSIS </a:t>
              </a:r>
            </a:p>
            <a:p>
              <a:pPr algn="ctr" marL="0" indent="0" lvl="0">
                <a:lnSpc>
                  <a:spcPts val="3502"/>
                </a:lnSpc>
                <a:spcBef>
                  <a:spcPct val="0"/>
                </a:spcBef>
              </a:pPr>
              <a:r>
                <a:rPr lang="en-US" sz="2537" spc="88">
                  <a:solidFill>
                    <a:srgbClr val="01010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(CONTINUED)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1078918" y="83827"/>
              <a:ext cx="1502004" cy="1043893"/>
            </a:xfrm>
            <a:custGeom>
              <a:avLst/>
              <a:gdLst/>
              <a:ahLst/>
              <a:cxnLst/>
              <a:rect r="r" b="b" t="t" l="l"/>
              <a:pathLst>
                <a:path h="1043893" w="1502004">
                  <a:moveTo>
                    <a:pt x="0" y="0"/>
                  </a:moveTo>
                  <a:lnTo>
                    <a:pt x="1502004" y="0"/>
                  </a:lnTo>
                  <a:lnTo>
                    <a:pt x="1502004" y="1043892"/>
                  </a:lnTo>
                  <a:lnTo>
                    <a:pt x="0" y="1043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8690227" y="74109"/>
              <a:ext cx="1502004" cy="1043893"/>
            </a:xfrm>
            <a:custGeom>
              <a:avLst/>
              <a:gdLst/>
              <a:ahLst/>
              <a:cxnLst/>
              <a:rect r="r" b="b" t="t" l="l"/>
              <a:pathLst>
                <a:path h="1043893" w="1502004">
                  <a:moveTo>
                    <a:pt x="0" y="0"/>
                  </a:moveTo>
                  <a:lnTo>
                    <a:pt x="1502003" y="0"/>
                  </a:lnTo>
                  <a:lnTo>
                    <a:pt x="1502003" y="1043892"/>
                  </a:lnTo>
                  <a:lnTo>
                    <a:pt x="0" y="1043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330155" y="2819772"/>
            <a:ext cx="4805939" cy="1212006"/>
            <a:chOff x="0" y="0"/>
            <a:chExt cx="2000903" cy="5046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00903" cy="504606"/>
            </a:xfrm>
            <a:custGeom>
              <a:avLst/>
              <a:gdLst/>
              <a:ahLst/>
              <a:cxnLst/>
              <a:rect r="r" b="b" t="t" l="l"/>
              <a:pathLst>
                <a:path h="504606" w="2000903">
                  <a:moveTo>
                    <a:pt x="40273" y="0"/>
                  </a:moveTo>
                  <a:lnTo>
                    <a:pt x="1960630" y="0"/>
                  </a:lnTo>
                  <a:cubicBezTo>
                    <a:pt x="1971311" y="0"/>
                    <a:pt x="1981554" y="4243"/>
                    <a:pt x="1989107" y="11796"/>
                  </a:cubicBezTo>
                  <a:cubicBezTo>
                    <a:pt x="1996660" y="19348"/>
                    <a:pt x="2000903" y="29592"/>
                    <a:pt x="2000903" y="40273"/>
                  </a:cubicBezTo>
                  <a:lnTo>
                    <a:pt x="2000903" y="464333"/>
                  </a:lnTo>
                  <a:cubicBezTo>
                    <a:pt x="2000903" y="475014"/>
                    <a:pt x="1996660" y="485258"/>
                    <a:pt x="1989107" y="492811"/>
                  </a:cubicBezTo>
                  <a:cubicBezTo>
                    <a:pt x="1981554" y="500363"/>
                    <a:pt x="1971311" y="504606"/>
                    <a:pt x="1960630" y="504606"/>
                  </a:cubicBezTo>
                  <a:lnTo>
                    <a:pt x="40273" y="504606"/>
                  </a:lnTo>
                  <a:cubicBezTo>
                    <a:pt x="29592" y="504606"/>
                    <a:pt x="19348" y="500363"/>
                    <a:pt x="11796" y="492811"/>
                  </a:cubicBezTo>
                  <a:cubicBezTo>
                    <a:pt x="4243" y="485258"/>
                    <a:pt x="0" y="475014"/>
                    <a:pt x="0" y="464333"/>
                  </a:cubicBezTo>
                  <a:lnTo>
                    <a:pt x="0" y="40273"/>
                  </a:lnTo>
                  <a:cubicBezTo>
                    <a:pt x="0" y="29592"/>
                    <a:pt x="4243" y="19348"/>
                    <a:pt x="11796" y="11796"/>
                  </a:cubicBezTo>
                  <a:cubicBezTo>
                    <a:pt x="19348" y="4243"/>
                    <a:pt x="29592" y="0"/>
                    <a:pt x="40273" y="0"/>
                  </a:cubicBezTo>
                  <a:close/>
                </a:path>
              </a:pathLst>
            </a:custGeom>
            <a:solidFill>
              <a:srgbClr val="F2F4F5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000903" cy="523656"/>
            </a:xfrm>
            <a:prstGeom prst="rect">
              <a:avLst/>
            </a:prstGeom>
          </p:spPr>
          <p:txBody>
            <a:bodyPr anchor="ctr" rtlCol="false" tIns="32136" lIns="32136" bIns="32136" rIns="32136"/>
            <a:lstStyle/>
            <a:p>
              <a:pPr algn="l" marL="474979" indent="-237490" lvl="1">
                <a:lnSpc>
                  <a:spcPts val="28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99" spc="30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How the number of collisions is affected by weekdays.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085149" y="2819772"/>
            <a:ext cx="4805939" cy="1212006"/>
            <a:chOff x="0" y="0"/>
            <a:chExt cx="2000903" cy="5046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00903" cy="504606"/>
            </a:xfrm>
            <a:custGeom>
              <a:avLst/>
              <a:gdLst/>
              <a:ahLst/>
              <a:cxnLst/>
              <a:rect r="r" b="b" t="t" l="l"/>
              <a:pathLst>
                <a:path h="504606" w="2000903">
                  <a:moveTo>
                    <a:pt x="40273" y="0"/>
                  </a:moveTo>
                  <a:lnTo>
                    <a:pt x="1960630" y="0"/>
                  </a:lnTo>
                  <a:cubicBezTo>
                    <a:pt x="1971311" y="0"/>
                    <a:pt x="1981554" y="4243"/>
                    <a:pt x="1989107" y="11796"/>
                  </a:cubicBezTo>
                  <a:cubicBezTo>
                    <a:pt x="1996660" y="19348"/>
                    <a:pt x="2000903" y="29592"/>
                    <a:pt x="2000903" y="40273"/>
                  </a:cubicBezTo>
                  <a:lnTo>
                    <a:pt x="2000903" y="464333"/>
                  </a:lnTo>
                  <a:cubicBezTo>
                    <a:pt x="2000903" y="475014"/>
                    <a:pt x="1996660" y="485258"/>
                    <a:pt x="1989107" y="492811"/>
                  </a:cubicBezTo>
                  <a:cubicBezTo>
                    <a:pt x="1981554" y="500363"/>
                    <a:pt x="1971311" y="504606"/>
                    <a:pt x="1960630" y="504606"/>
                  </a:cubicBezTo>
                  <a:lnTo>
                    <a:pt x="40273" y="504606"/>
                  </a:lnTo>
                  <a:cubicBezTo>
                    <a:pt x="29592" y="504606"/>
                    <a:pt x="19348" y="500363"/>
                    <a:pt x="11796" y="492811"/>
                  </a:cubicBezTo>
                  <a:cubicBezTo>
                    <a:pt x="4243" y="485258"/>
                    <a:pt x="0" y="475014"/>
                    <a:pt x="0" y="464333"/>
                  </a:cubicBezTo>
                  <a:lnTo>
                    <a:pt x="0" y="40273"/>
                  </a:lnTo>
                  <a:cubicBezTo>
                    <a:pt x="0" y="29592"/>
                    <a:pt x="4243" y="19348"/>
                    <a:pt x="11796" y="11796"/>
                  </a:cubicBezTo>
                  <a:cubicBezTo>
                    <a:pt x="19348" y="4243"/>
                    <a:pt x="29592" y="0"/>
                    <a:pt x="40273" y="0"/>
                  </a:cubicBezTo>
                  <a:close/>
                </a:path>
              </a:pathLst>
            </a:custGeom>
            <a:solidFill>
              <a:srgbClr val="F2F4F5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2000903" cy="523656"/>
            </a:xfrm>
            <a:prstGeom prst="rect">
              <a:avLst/>
            </a:prstGeom>
          </p:spPr>
          <p:txBody>
            <a:bodyPr anchor="ctr" rtlCol="false" tIns="32136" lIns="32136" bIns="32136" rIns="32136"/>
            <a:lstStyle/>
            <a:p>
              <a:pPr algn="l" marL="474979" indent="-237490" lvl="1">
                <a:lnSpc>
                  <a:spcPts val="28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99" spc="30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How Public Holidays affect the number of collisions in New York City.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39140" y="4674748"/>
            <a:ext cx="8497958" cy="4892267"/>
          </a:xfrm>
          <a:custGeom>
            <a:avLst/>
            <a:gdLst/>
            <a:ahLst/>
            <a:cxnLst/>
            <a:rect r="r" b="b" t="t" l="l"/>
            <a:pathLst>
              <a:path h="4892267" w="8497958">
                <a:moveTo>
                  <a:pt x="0" y="0"/>
                </a:moveTo>
                <a:lnTo>
                  <a:pt x="8497958" y="0"/>
                </a:lnTo>
                <a:lnTo>
                  <a:pt x="8497958" y="4892267"/>
                </a:lnTo>
                <a:lnTo>
                  <a:pt x="0" y="48922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22" t="0" r="-722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453591" y="4674748"/>
            <a:ext cx="8559067" cy="2387536"/>
          </a:xfrm>
          <a:custGeom>
            <a:avLst/>
            <a:gdLst/>
            <a:ahLst/>
            <a:cxnLst/>
            <a:rect r="r" b="b" t="t" l="l"/>
            <a:pathLst>
              <a:path h="2387536" w="8559067">
                <a:moveTo>
                  <a:pt x="0" y="0"/>
                </a:moveTo>
                <a:lnTo>
                  <a:pt x="8559067" y="0"/>
                </a:lnTo>
                <a:lnTo>
                  <a:pt x="8559067" y="2387536"/>
                </a:lnTo>
                <a:lnTo>
                  <a:pt x="0" y="238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625" r="-180" b="-1625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6058529" y="289757"/>
            <a:ext cx="10158217" cy="1446309"/>
            <a:chOff x="0" y="0"/>
            <a:chExt cx="13544289" cy="1928412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544289" cy="1928412"/>
              <a:chOff x="0" y="0"/>
              <a:chExt cx="1537211" cy="21886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537211" cy="218865"/>
              </a:xfrm>
              <a:custGeom>
                <a:avLst/>
                <a:gdLst/>
                <a:ahLst/>
                <a:cxnLst/>
                <a:rect r="r" b="b" t="t" l="l"/>
                <a:pathLst>
                  <a:path h="218865" w="1537211">
                    <a:moveTo>
                      <a:pt x="1334011" y="0"/>
                    </a:moveTo>
                    <a:lnTo>
                      <a:pt x="0" y="0"/>
                    </a:lnTo>
                    <a:lnTo>
                      <a:pt x="203200" y="218865"/>
                    </a:lnTo>
                    <a:lnTo>
                      <a:pt x="1537211" y="218865"/>
                    </a:lnTo>
                    <a:lnTo>
                      <a:pt x="1334011" y="0"/>
                    </a:lnTo>
                    <a:close/>
                  </a:path>
                </a:pathLst>
              </a:custGeom>
              <a:solidFill>
                <a:srgbClr val="0101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01600" y="-19050"/>
                <a:ext cx="1334011" cy="2379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8369568" y="254432"/>
              <a:ext cx="3545117" cy="1362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54"/>
                </a:lnSpc>
                <a:spcBef>
                  <a:spcPct val="0"/>
                </a:spcBef>
              </a:pPr>
              <a:r>
                <a:rPr lang="en-US" sz="3010" spc="24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WORKFLOWSTEP 6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058529" y="289757"/>
            <a:ext cx="10158217" cy="1446309"/>
            <a:chOff x="0" y="0"/>
            <a:chExt cx="13544289" cy="192841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3544289" cy="1928412"/>
              <a:chOff x="0" y="0"/>
              <a:chExt cx="1537211" cy="21886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537211" cy="218865"/>
              </a:xfrm>
              <a:custGeom>
                <a:avLst/>
                <a:gdLst/>
                <a:ahLst/>
                <a:cxnLst/>
                <a:rect r="r" b="b" t="t" l="l"/>
                <a:pathLst>
                  <a:path h="218865" w="1537211">
                    <a:moveTo>
                      <a:pt x="1334011" y="0"/>
                    </a:moveTo>
                    <a:lnTo>
                      <a:pt x="0" y="0"/>
                    </a:lnTo>
                    <a:lnTo>
                      <a:pt x="203200" y="218865"/>
                    </a:lnTo>
                    <a:lnTo>
                      <a:pt x="1537211" y="218865"/>
                    </a:lnTo>
                    <a:lnTo>
                      <a:pt x="1334011" y="0"/>
                    </a:lnTo>
                    <a:close/>
                  </a:path>
                </a:pathLst>
              </a:custGeom>
              <a:solidFill>
                <a:srgbClr val="0101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01600" y="-19050"/>
                <a:ext cx="1334011" cy="2379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8369568" y="254432"/>
              <a:ext cx="3545117" cy="1362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54"/>
                </a:lnSpc>
              </a:pPr>
              <a:r>
                <a:rPr lang="en-US" sz="3010" spc="24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DATA</a:t>
              </a:r>
            </a:p>
            <a:p>
              <a:pPr algn="ctr" marL="0" indent="0" lvl="0">
                <a:lnSpc>
                  <a:spcPts val="4154"/>
                </a:lnSpc>
                <a:spcBef>
                  <a:spcPct val="0"/>
                </a:spcBef>
              </a:pPr>
              <a:r>
                <a:rPr lang="en-US" sz="3010" spc="24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MODEL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0382" y="1809031"/>
            <a:ext cx="7022085" cy="7449269"/>
            <a:chOff x="0" y="0"/>
            <a:chExt cx="3731582" cy="39585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31582" cy="3958591"/>
            </a:xfrm>
            <a:custGeom>
              <a:avLst/>
              <a:gdLst/>
              <a:ahLst/>
              <a:cxnLst/>
              <a:rect r="r" b="b" t="t" l="l"/>
              <a:pathLst>
                <a:path h="3958591" w="3731582">
                  <a:moveTo>
                    <a:pt x="27563" y="0"/>
                  </a:moveTo>
                  <a:lnTo>
                    <a:pt x="3704020" y="0"/>
                  </a:lnTo>
                  <a:cubicBezTo>
                    <a:pt x="3711330" y="0"/>
                    <a:pt x="3718340" y="2904"/>
                    <a:pt x="3723510" y="8073"/>
                  </a:cubicBezTo>
                  <a:cubicBezTo>
                    <a:pt x="3728678" y="13242"/>
                    <a:pt x="3731582" y="20253"/>
                    <a:pt x="3731582" y="27563"/>
                  </a:cubicBezTo>
                  <a:lnTo>
                    <a:pt x="3731582" y="3931028"/>
                  </a:lnTo>
                  <a:cubicBezTo>
                    <a:pt x="3731582" y="3938338"/>
                    <a:pt x="3728678" y="3945349"/>
                    <a:pt x="3723510" y="3950518"/>
                  </a:cubicBezTo>
                  <a:cubicBezTo>
                    <a:pt x="3718340" y="3955687"/>
                    <a:pt x="3711330" y="3958591"/>
                    <a:pt x="3704020" y="3958591"/>
                  </a:cubicBezTo>
                  <a:lnTo>
                    <a:pt x="27563" y="3958591"/>
                  </a:lnTo>
                  <a:cubicBezTo>
                    <a:pt x="20253" y="3958591"/>
                    <a:pt x="13242" y="3955687"/>
                    <a:pt x="8073" y="3950518"/>
                  </a:cubicBezTo>
                  <a:cubicBezTo>
                    <a:pt x="2904" y="3945349"/>
                    <a:pt x="0" y="3938338"/>
                    <a:pt x="0" y="3931028"/>
                  </a:cubicBezTo>
                  <a:lnTo>
                    <a:pt x="0" y="27563"/>
                  </a:lnTo>
                  <a:cubicBezTo>
                    <a:pt x="0" y="20253"/>
                    <a:pt x="2904" y="13242"/>
                    <a:pt x="8073" y="8073"/>
                  </a:cubicBezTo>
                  <a:cubicBezTo>
                    <a:pt x="13242" y="2904"/>
                    <a:pt x="20253" y="0"/>
                    <a:pt x="27563" y="0"/>
                  </a:cubicBezTo>
                  <a:close/>
                </a:path>
              </a:pathLst>
            </a:custGeom>
            <a:solidFill>
              <a:srgbClr val="F2F4F5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3731582" cy="3977641"/>
            </a:xfrm>
            <a:prstGeom prst="rect">
              <a:avLst/>
            </a:prstGeom>
          </p:spPr>
          <p:txBody>
            <a:bodyPr anchor="ctr" rtlCol="false" tIns="50355" lIns="50355" bIns="50355" rIns="50355"/>
            <a:lstStyle/>
            <a:p>
              <a:pPr algn="l">
                <a:lnSpc>
                  <a:spcPts val="2872"/>
                </a:lnSpc>
              </a:pPr>
              <a:r>
                <a:rPr lang="en-US" sz="2209" spc="30" b="true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Model is created using some functions</a:t>
              </a:r>
            </a:p>
            <a:p>
              <a:pPr algn="l">
                <a:lnSpc>
                  <a:spcPts val="2872"/>
                </a:lnSpc>
              </a:pPr>
              <a:r>
                <a:rPr lang="en-US" sz="2209" spc="30" b="true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star schema </a:t>
              </a:r>
            </a:p>
            <a:p>
              <a:pPr algn="l" marL="477138" indent="-238569" lvl="1">
                <a:lnSpc>
                  <a:spcPts val="2872"/>
                </a:lnSpc>
                <a:buFont typeface="Arial"/>
                <a:buChar char="•"/>
              </a:pPr>
              <a:r>
                <a:rPr lang="en-US" b="true" sz="2209" spc="30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Fact Table</a:t>
              </a:r>
            </a:p>
            <a:p>
              <a:pPr algn="l" marL="954276" indent="-318092" lvl="2">
                <a:lnSpc>
                  <a:spcPts val="2872"/>
                </a:lnSpc>
                <a:buFont typeface="Arial"/>
                <a:buChar char="⚬"/>
              </a:pPr>
              <a:r>
                <a:rPr lang="en-US" b="true" sz="2209" spc="30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Main Cleaned and Merged Final Table </a:t>
              </a:r>
            </a:p>
            <a:p>
              <a:pPr algn="l" marL="1431414" indent="-357853" lvl="3">
                <a:lnSpc>
                  <a:spcPts val="2872"/>
                </a:lnSpc>
                <a:buFont typeface="Arial"/>
                <a:buChar char="￭"/>
              </a:pPr>
              <a:r>
                <a:rPr lang="en-US" b="true" sz="2209" spc="30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Foreign Keys Created for each Dimension using mapping </a:t>
              </a:r>
            </a:p>
            <a:p>
              <a:pPr algn="l" marL="1431414" indent="-357853" lvl="3">
                <a:lnSpc>
                  <a:spcPts val="2872"/>
                </a:lnSpc>
                <a:buFont typeface="Arial"/>
                <a:buChar char="￭"/>
              </a:pPr>
              <a:r>
                <a:rPr lang="en-US" b="true" sz="2209" spc="30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Drop the descriptions</a:t>
              </a:r>
            </a:p>
            <a:p>
              <a:pPr algn="l" marL="477138" indent="-238569" lvl="1">
                <a:lnSpc>
                  <a:spcPts val="2872"/>
                </a:lnSpc>
                <a:buFont typeface="Arial"/>
                <a:buChar char="•"/>
              </a:pPr>
              <a:r>
                <a:rPr lang="en-US" b="true" sz="2209" spc="30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Dimensions </a:t>
              </a:r>
            </a:p>
            <a:p>
              <a:pPr algn="l" marL="954276" indent="-318092" lvl="2">
                <a:lnSpc>
                  <a:spcPts val="2872"/>
                </a:lnSpc>
                <a:buFont typeface="Arial"/>
                <a:buChar char="⚬"/>
              </a:pPr>
              <a:r>
                <a:rPr lang="en-US" b="true" sz="2209" spc="30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Contributing Factors</a:t>
              </a:r>
            </a:p>
            <a:p>
              <a:pPr algn="l" marL="1431414" indent="-357853" lvl="3">
                <a:lnSpc>
                  <a:spcPts val="2872"/>
                </a:lnSpc>
                <a:buFont typeface="Arial"/>
                <a:buChar char="￭"/>
              </a:pPr>
              <a:r>
                <a:rPr lang="en-US" b="true" sz="2209" spc="30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only one dimension for all 5 factors </a:t>
              </a:r>
            </a:p>
            <a:p>
              <a:pPr algn="l" marL="954276" indent="-318092" lvl="2">
                <a:lnSpc>
                  <a:spcPts val="2872"/>
                </a:lnSpc>
                <a:buFont typeface="Arial"/>
                <a:buChar char="⚬"/>
              </a:pPr>
              <a:r>
                <a:rPr lang="en-US" b="true" sz="2209" spc="30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Vehicle Types </a:t>
              </a:r>
            </a:p>
            <a:p>
              <a:pPr algn="l" marL="1431414" indent="-357853" lvl="3">
                <a:lnSpc>
                  <a:spcPts val="2872"/>
                </a:lnSpc>
                <a:buFont typeface="Arial"/>
                <a:buChar char="￭"/>
              </a:pPr>
              <a:r>
                <a:rPr lang="en-US" b="true" sz="2209" spc="30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only one dimension for all 5 types</a:t>
              </a:r>
            </a:p>
            <a:p>
              <a:pPr algn="l" marL="954276" indent="-318092" lvl="2">
                <a:lnSpc>
                  <a:spcPts val="2872"/>
                </a:lnSpc>
                <a:buFont typeface="Arial"/>
                <a:buChar char="⚬"/>
              </a:pPr>
              <a:r>
                <a:rPr lang="en-US" b="true" sz="2209" spc="30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Location Type</a:t>
              </a:r>
            </a:p>
            <a:p>
              <a:pPr algn="l" marL="954276" indent="-318092" lvl="2">
                <a:lnSpc>
                  <a:spcPts val="2872"/>
                </a:lnSpc>
                <a:buFont typeface="Arial"/>
                <a:buChar char="⚬"/>
              </a:pPr>
              <a:r>
                <a:rPr lang="en-US" b="true" sz="2209" spc="30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Severity levels </a:t>
              </a:r>
            </a:p>
            <a:p>
              <a:pPr algn="l" marL="954276" indent="-318092" lvl="2">
                <a:lnSpc>
                  <a:spcPts val="2872"/>
                </a:lnSpc>
                <a:buFont typeface="Arial"/>
                <a:buChar char="⚬"/>
              </a:pPr>
              <a:r>
                <a:rPr lang="en-US" b="true" sz="2209" spc="30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Boroughs</a:t>
              </a:r>
            </a:p>
            <a:p>
              <a:pPr algn="l" marL="954276" indent="-318092" lvl="2">
                <a:lnSpc>
                  <a:spcPts val="2872"/>
                </a:lnSpc>
                <a:buFont typeface="Arial"/>
                <a:buChar char="⚬"/>
              </a:pPr>
              <a:r>
                <a:rPr lang="en-US" b="true" sz="2209" spc="30" strike="noStrike" u="none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Public Holidays</a:t>
              </a:r>
            </a:p>
            <a:p>
              <a:pPr algn="l">
                <a:lnSpc>
                  <a:spcPts val="2872"/>
                </a:lnSpc>
              </a:pPr>
              <a:r>
                <a:rPr lang="en-US" b="true" sz="2209" spc="30" strike="noStrike" u="none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we can also create dimensions for days, and months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72594" y="289757"/>
            <a:ext cx="10161341" cy="9368859"/>
            <a:chOff x="0" y="0"/>
            <a:chExt cx="5399804" cy="49786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99804" cy="4978674"/>
            </a:xfrm>
            <a:custGeom>
              <a:avLst/>
              <a:gdLst/>
              <a:ahLst/>
              <a:cxnLst/>
              <a:rect r="r" b="b" t="t" l="l"/>
              <a:pathLst>
                <a:path h="4978674" w="5399804">
                  <a:moveTo>
                    <a:pt x="19047" y="0"/>
                  </a:moveTo>
                  <a:lnTo>
                    <a:pt x="5380756" y="0"/>
                  </a:lnTo>
                  <a:cubicBezTo>
                    <a:pt x="5391276" y="0"/>
                    <a:pt x="5399804" y="8528"/>
                    <a:pt x="5399804" y="19047"/>
                  </a:cubicBezTo>
                  <a:lnTo>
                    <a:pt x="5399804" y="4959626"/>
                  </a:lnTo>
                  <a:cubicBezTo>
                    <a:pt x="5399804" y="4970146"/>
                    <a:pt x="5391276" y="4978674"/>
                    <a:pt x="5380756" y="4978674"/>
                  </a:cubicBezTo>
                  <a:lnTo>
                    <a:pt x="19047" y="4978674"/>
                  </a:lnTo>
                  <a:cubicBezTo>
                    <a:pt x="8528" y="4978674"/>
                    <a:pt x="0" y="4970146"/>
                    <a:pt x="0" y="4959626"/>
                  </a:cubicBezTo>
                  <a:lnTo>
                    <a:pt x="0" y="19047"/>
                  </a:lnTo>
                  <a:cubicBezTo>
                    <a:pt x="0" y="8528"/>
                    <a:pt x="8528" y="0"/>
                    <a:pt x="19047" y="0"/>
                  </a:cubicBezTo>
                  <a:close/>
                </a:path>
              </a:pathLst>
            </a:custGeom>
            <a:solidFill>
              <a:srgbClr val="F2F4F5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5399804" cy="4997724"/>
            </a:xfrm>
            <a:prstGeom prst="rect">
              <a:avLst/>
            </a:prstGeom>
          </p:spPr>
          <p:txBody>
            <a:bodyPr anchor="ctr" rtlCol="false" tIns="50355" lIns="50355" bIns="50355" rIns="50355"/>
            <a:lstStyle/>
            <a:p>
              <a:pPr algn="l">
                <a:lnSpc>
                  <a:spcPts val="287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655032" y="1823718"/>
            <a:ext cx="2753056" cy="6331949"/>
            <a:chOff x="0" y="0"/>
            <a:chExt cx="725085" cy="16676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5085" cy="1667674"/>
            </a:xfrm>
            <a:custGeom>
              <a:avLst/>
              <a:gdLst/>
              <a:ahLst/>
              <a:cxnLst/>
              <a:rect r="r" b="b" t="t" l="l"/>
              <a:pathLst>
                <a:path h="1667674" w="725085">
                  <a:moveTo>
                    <a:pt x="0" y="0"/>
                  </a:moveTo>
                  <a:lnTo>
                    <a:pt x="725085" y="0"/>
                  </a:lnTo>
                  <a:lnTo>
                    <a:pt x="725085" y="1667674"/>
                  </a:lnTo>
                  <a:lnTo>
                    <a:pt x="0" y="16676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725085" cy="1686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207078" y="1736066"/>
            <a:ext cx="2624915" cy="1702545"/>
            <a:chOff x="0" y="0"/>
            <a:chExt cx="691336" cy="44840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1336" cy="448407"/>
            </a:xfrm>
            <a:custGeom>
              <a:avLst/>
              <a:gdLst/>
              <a:ahLst/>
              <a:cxnLst/>
              <a:rect r="r" b="b" t="t" l="l"/>
              <a:pathLst>
                <a:path h="448407" w="691336">
                  <a:moveTo>
                    <a:pt x="0" y="0"/>
                  </a:moveTo>
                  <a:lnTo>
                    <a:pt x="691336" y="0"/>
                  </a:lnTo>
                  <a:lnTo>
                    <a:pt x="691336" y="448407"/>
                  </a:lnTo>
                  <a:lnTo>
                    <a:pt x="0" y="4484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691336" cy="46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 spc="30">
                  <a:solidFill>
                    <a:srgbClr val="36363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Severity levels</a:t>
              </a:r>
              <a:r>
                <a:rPr lang="en-US" b="true" sz="2199" spc="30">
                  <a:solidFill>
                    <a:srgbClr val="36363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207078" y="4088189"/>
            <a:ext cx="2624915" cy="1702545"/>
            <a:chOff x="0" y="0"/>
            <a:chExt cx="691336" cy="44840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91336" cy="448407"/>
            </a:xfrm>
            <a:custGeom>
              <a:avLst/>
              <a:gdLst/>
              <a:ahLst/>
              <a:cxnLst/>
              <a:rect r="r" b="b" t="t" l="l"/>
              <a:pathLst>
                <a:path h="448407" w="691336">
                  <a:moveTo>
                    <a:pt x="0" y="0"/>
                  </a:moveTo>
                  <a:lnTo>
                    <a:pt x="691336" y="0"/>
                  </a:lnTo>
                  <a:lnTo>
                    <a:pt x="691336" y="448407"/>
                  </a:lnTo>
                  <a:lnTo>
                    <a:pt x="0" y="4484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691336" cy="46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 spc="30">
                  <a:solidFill>
                    <a:srgbClr val="36363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Boroughs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207078" y="6438434"/>
            <a:ext cx="2624915" cy="1702545"/>
            <a:chOff x="0" y="0"/>
            <a:chExt cx="691336" cy="44840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1336" cy="448407"/>
            </a:xfrm>
            <a:custGeom>
              <a:avLst/>
              <a:gdLst/>
              <a:ahLst/>
              <a:cxnLst/>
              <a:rect r="r" b="b" t="t" l="l"/>
              <a:pathLst>
                <a:path h="448407" w="691336">
                  <a:moveTo>
                    <a:pt x="0" y="0"/>
                  </a:moveTo>
                  <a:lnTo>
                    <a:pt x="691336" y="0"/>
                  </a:lnTo>
                  <a:lnTo>
                    <a:pt x="691336" y="448407"/>
                  </a:lnTo>
                  <a:lnTo>
                    <a:pt x="0" y="4484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691336" cy="46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 spc="30">
                  <a:solidFill>
                    <a:srgbClr val="36363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Public Holidays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086667" y="1751693"/>
            <a:ext cx="2624915" cy="1702545"/>
            <a:chOff x="0" y="0"/>
            <a:chExt cx="691336" cy="44840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1336" cy="448407"/>
            </a:xfrm>
            <a:custGeom>
              <a:avLst/>
              <a:gdLst/>
              <a:ahLst/>
              <a:cxnLst/>
              <a:rect r="r" b="b" t="t" l="l"/>
              <a:pathLst>
                <a:path h="448407" w="691336">
                  <a:moveTo>
                    <a:pt x="0" y="0"/>
                  </a:moveTo>
                  <a:lnTo>
                    <a:pt x="691336" y="0"/>
                  </a:lnTo>
                  <a:lnTo>
                    <a:pt x="691336" y="448407"/>
                  </a:lnTo>
                  <a:lnTo>
                    <a:pt x="0" y="4484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691336" cy="46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 spc="30">
                  <a:solidFill>
                    <a:srgbClr val="36363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Contributing Factors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074536" y="4089128"/>
            <a:ext cx="2624915" cy="1702545"/>
            <a:chOff x="0" y="0"/>
            <a:chExt cx="691336" cy="44840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91336" cy="448407"/>
            </a:xfrm>
            <a:custGeom>
              <a:avLst/>
              <a:gdLst/>
              <a:ahLst/>
              <a:cxnLst/>
              <a:rect r="r" b="b" t="t" l="l"/>
              <a:pathLst>
                <a:path h="448407" w="691336">
                  <a:moveTo>
                    <a:pt x="0" y="0"/>
                  </a:moveTo>
                  <a:lnTo>
                    <a:pt x="691336" y="0"/>
                  </a:lnTo>
                  <a:lnTo>
                    <a:pt x="691336" y="448407"/>
                  </a:lnTo>
                  <a:lnTo>
                    <a:pt x="0" y="4484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691336" cy="46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 spc="30">
                  <a:solidFill>
                    <a:srgbClr val="36363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Vehicle Types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074536" y="6439373"/>
            <a:ext cx="2624915" cy="1702545"/>
            <a:chOff x="0" y="0"/>
            <a:chExt cx="691336" cy="44840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91336" cy="448407"/>
            </a:xfrm>
            <a:custGeom>
              <a:avLst/>
              <a:gdLst/>
              <a:ahLst/>
              <a:cxnLst/>
              <a:rect r="r" b="b" t="t" l="l"/>
              <a:pathLst>
                <a:path h="448407" w="691336">
                  <a:moveTo>
                    <a:pt x="0" y="0"/>
                  </a:moveTo>
                  <a:lnTo>
                    <a:pt x="691336" y="0"/>
                  </a:lnTo>
                  <a:lnTo>
                    <a:pt x="691336" y="448407"/>
                  </a:lnTo>
                  <a:lnTo>
                    <a:pt x="0" y="4484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691336" cy="46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 spc="30">
                  <a:solidFill>
                    <a:srgbClr val="36363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Location Type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>
            <a:off x="10711582" y="2602965"/>
            <a:ext cx="94344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10711582" y="4913493"/>
            <a:ext cx="101733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10699451" y="7290646"/>
            <a:ext cx="101733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14408088" y="2568289"/>
            <a:ext cx="7989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flipV="true">
            <a:off x="14408088" y="4920412"/>
            <a:ext cx="7989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V="true">
            <a:off x="14408088" y="7290646"/>
            <a:ext cx="7989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1" id="41"/>
          <p:cNvSpPr txBox="true"/>
          <p:nvPr/>
        </p:nvSpPr>
        <p:spPr>
          <a:xfrm rot="0">
            <a:off x="13204613" y="7164002"/>
            <a:ext cx="1773676" cy="234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2"/>
              </a:lnSpc>
              <a:spcBef>
                <a:spcPct val="0"/>
              </a:spcBef>
            </a:pPr>
            <a:r>
              <a:rPr lang="en-US" sz="1417" spc="1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257884" y="6948813"/>
            <a:ext cx="1773676" cy="234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2"/>
              </a:lnSpc>
              <a:spcBef>
                <a:spcPct val="0"/>
              </a:spcBef>
            </a:pPr>
            <a:r>
              <a:rPr lang="en-US" sz="1417" spc="1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location_type_id</a:t>
            </a:r>
          </a:p>
        </p:txBody>
      </p:sp>
      <p:sp>
        <p:nvSpPr>
          <p:cNvPr name="AutoShape 43" id="43"/>
          <p:cNvSpPr/>
          <p:nvPr/>
        </p:nvSpPr>
        <p:spPr>
          <a:xfrm>
            <a:off x="10699451" y="4532493"/>
            <a:ext cx="101733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>
            <a:off x="10711582" y="5237343"/>
            <a:ext cx="101733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>
            <a:off x="10711582" y="5618343"/>
            <a:ext cx="101733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>
            <a:off x="10699451" y="4212440"/>
            <a:ext cx="101733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>
            <a:off x="10699451" y="2479140"/>
            <a:ext cx="94344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>
            <a:off x="10699451" y="2736578"/>
            <a:ext cx="94344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>
            <a:off x="10699451" y="2898503"/>
            <a:ext cx="94344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>
            <a:off x="10711582" y="3031853"/>
            <a:ext cx="94344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1" id="51"/>
          <p:cNvSpPr txBox="true"/>
          <p:nvPr/>
        </p:nvSpPr>
        <p:spPr>
          <a:xfrm rot="0">
            <a:off x="11659276" y="3988285"/>
            <a:ext cx="1026888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spc="3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v1_id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642900" y="4360395"/>
            <a:ext cx="1026888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spc="3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v2_id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659276" y="4734357"/>
            <a:ext cx="1026888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spc="3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v3_id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659276" y="5385298"/>
            <a:ext cx="1026888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spc="3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v5_id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659276" y="5051288"/>
            <a:ext cx="1026888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spc="3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v4_id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667163" y="1804668"/>
            <a:ext cx="1019001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spc="3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cf1_id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728917" y="2178630"/>
            <a:ext cx="95724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spc="3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cf2_id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1667163" y="2550740"/>
            <a:ext cx="1019001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spc="3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cf3_id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667163" y="3201681"/>
            <a:ext cx="1019001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spc="3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cf5_id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1667163" y="2867671"/>
            <a:ext cx="1019001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spc="3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cf4_id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1576736" y="6033633"/>
            <a:ext cx="2753056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spc="3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Fact Table: MainTable_df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204613" y="2011625"/>
            <a:ext cx="1664660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spc="3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severity_id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313629" y="4193390"/>
            <a:ext cx="1664660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spc="3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borough_id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7872594" y="697206"/>
            <a:ext cx="10161341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spc="3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058529" y="289757"/>
            <a:ext cx="10158217" cy="922434"/>
            <a:chOff x="0" y="0"/>
            <a:chExt cx="13544289" cy="122991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3544289" cy="1229912"/>
              <a:chOff x="0" y="0"/>
              <a:chExt cx="1537211" cy="13958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537211" cy="139589"/>
              </a:xfrm>
              <a:custGeom>
                <a:avLst/>
                <a:gdLst/>
                <a:ahLst/>
                <a:cxnLst/>
                <a:rect r="r" b="b" t="t" l="l"/>
                <a:pathLst>
                  <a:path h="139589" w="1537211">
                    <a:moveTo>
                      <a:pt x="1334011" y="0"/>
                    </a:moveTo>
                    <a:lnTo>
                      <a:pt x="0" y="0"/>
                    </a:lnTo>
                    <a:lnTo>
                      <a:pt x="203200" y="139589"/>
                    </a:lnTo>
                    <a:lnTo>
                      <a:pt x="1537211" y="139589"/>
                    </a:lnTo>
                    <a:lnTo>
                      <a:pt x="1334011" y="0"/>
                    </a:lnTo>
                    <a:close/>
                  </a:path>
                </a:pathLst>
              </a:custGeom>
              <a:solidFill>
                <a:srgbClr val="0101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01600" y="-19050"/>
                <a:ext cx="1334011" cy="1586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8369568" y="254432"/>
              <a:ext cx="3545117" cy="6638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54"/>
                </a:lnSpc>
                <a:spcBef>
                  <a:spcPct val="0"/>
                </a:spcBef>
              </a:pPr>
              <a:r>
                <a:rPr lang="en-US" sz="3010" spc="24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SUMMARY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8647" y="3271789"/>
            <a:ext cx="17850707" cy="2325539"/>
            <a:chOff x="0" y="0"/>
            <a:chExt cx="9485984" cy="12358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85984" cy="1235807"/>
            </a:xfrm>
            <a:custGeom>
              <a:avLst/>
              <a:gdLst/>
              <a:ahLst/>
              <a:cxnLst/>
              <a:rect r="r" b="b" t="t" l="l"/>
              <a:pathLst>
                <a:path h="1235807" w="9485984">
                  <a:moveTo>
                    <a:pt x="10843" y="0"/>
                  </a:moveTo>
                  <a:lnTo>
                    <a:pt x="9475141" y="0"/>
                  </a:lnTo>
                  <a:cubicBezTo>
                    <a:pt x="9481129" y="0"/>
                    <a:pt x="9485984" y="4854"/>
                    <a:pt x="9485984" y="10843"/>
                  </a:cubicBezTo>
                  <a:lnTo>
                    <a:pt x="9485984" y="1224964"/>
                  </a:lnTo>
                  <a:cubicBezTo>
                    <a:pt x="9485984" y="1230952"/>
                    <a:pt x="9481129" y="1235807"/>
                    <a:pt x="9475141" y="1235807"/>
                  </a:cubicBezTo>
                  <a:lnTo>
                    <a:pt x="10843" y="1235807"/>
                  </a:lnTo>
                  <a:cubicBezTo>
                    <a:pt x="4854" y="1235807"/>
                    <a:pt x="0" y="1230952"/>
                    <a:pt x="0" y="1224964"/>
                  </a:cubicBezTo>
                  <a:lnTo>
                    <a:pt x="0" y="10843"/>
                  </a:lnTo>
                  <a:cubicBezTo>
                    <a:pt x="0" y="4854"/>
                    <a:pt x="4854" y="0"/>
                    <a:pt x="10843" y="0"/>
                  </a:cubicBezTo>
                  <a:close/>
                </a:path>
              </a:pathLst>
            </a:custGeom>
            <a:solidFill>
              <a:srgbClr val="F2F4F5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9485984" cy="1254857"/>
            </a:xfrm>
            <a:prstGeom prst="rect">
              <a:avLst/>
            </a:prstGeom>
          </p:spPr>
          <p:txBody>
            <a:bodyPr anchor="ctr" rtlCol="false" tIns="50355" lIns="50355" bIns="50355" rIns="50355"/>
            <a:lstStyle/>
            <a:p>
              <a:pPr algn="l">
                <a:lnSpc>
                  <a:spcPts val="2872"/>
                </a:lnSpc>
              </a:pPr>
              <a:r>
                <a:rPr lang="en-US" sz="2209" spc="30" b="true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According to Deep Analysis: </a:t>
              </a:r>
            </a:p>
            <a:p>
              <a:pPr algn="l" marL="477138" indent="-238569" lvl="1">
                <a:lnSpc>
                  <a:spcPts val="2872"/>
                </a:lnSpc>
                <a:buFont typeface="Arial"/>
                <a:buChar char="•"/>
              </a:pPr>
              <a:r>
                <a:rPr lang="en-US" b="true" sz="2209" spc="30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Lincoln's</a:t>
              </a:r>
              <a:r>
                <a:rPr lang="en-US" b="true" sz="2209" spc="30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birthday</a:t>
              </a:r>
              <a:r>
                <a:rPr lang="en-US" sz="2209" spc="30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on 12nd February is the highest number of collisions in public holidays every year.</a:t>
              </a:r>
            </a:p>
            <a:p>
              <a:pPr algn="l" marL="477138" indent="-238569" lvl="1">
                <a:lnSpc>
                  <a:spcPts val="2872"/>
                </a:lnSpc>
                <a:buFont typeface="Arial"/>
                <a:buChar char="•"/>
              </a:pPr>
              <a:r>
                <a:rPr lang="en-US" b="true" sz="2209" spc="30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Brooklyn </a:t>
              </a:r>
              <a:r>
                <a:rPr lang="en-US" sz="2209" spc="30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has the highest number of collisions while </a:t>
              </a:r>
              <a:r>
                <a:rPr lang="en-US" b="true" sz="2209" spc="30">
                  <a:solidFill>
                    <a:srgbClr val="000000">
                      <a:alpha val="86667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Staten Island </a:t>
              </a:r>
              <a:r>
                <a:rPr lang="en-US" sz="2209" spc="30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has the lowest one.</a:t>
              </a:r>
            </a:p>
            <a:p>
              <a:pPr algn="l" marL="477138" indent="-238569" lvl="1">
                <a:lnSpc>
                  <a:spcPts val="2872"/>
                </a:lnSpc>
                <a:buFont typeface="Arial"/>
                <a:buChar char="•"/>
              </a:pPr>
              <a:r>
                <a:rPr lang="en-US" sz="2209" spc="30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number of collisions decreased by 50% in 2020 due to the COVID pandemic as there are many workers and students are working and studying from their home.</a:t>
              </a:r>
            </a:p>
            <a:p>
              <a:pPr algn="l" marL="477138" indent="-238569" lvl="1">
                <a:lnSpc>
                  <a:spcPts val="2872"/>
                </a:lnSpc>
                <a:buFont typeface="Arial"/>
                <a:buChar char="•"/>
              </a:pPr>
              <a:r>
                <a:rPr lang="en-US" sz="2209" spc="30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Friday has the highest number of collisions in the weekdays.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8647" y="6137472"/>
            <a:ext cx="17850707" cy="877739"/>
            <a:chOff x="0" y="0"/>
            <a:chExt cx="9485984" cy="4664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85984" cy="466436"/>
            </a:xfrm>
            <a:custGeom>
              <a:avLst/>
              <a:gdLst/>
              <a:ahLst/>
              <a:cxnLst/>
              <a:rect r="r" b="b" t="t" l="l"/>
              <a:pathLst>
                <a:path h="466436" w="9485984">
                  <a:moveTo>
                    <a:pt x="10843" y="0"/>
                  </a:moveTo>
                  <a:lnTo>
                    <a:pt x="9475141" y="0"/>
                  </a:lnTo>
                  <a:cubicBezTo>
                    <a:pt x="9481129" y="0"/>
                    <a:pt x="9485984" y="4854"/>
                    <a:pt x="9485984" y="10843"/>
                  </a:cubicBezTo>
                  <a:lnTo>
                    <a:pt x="9485984" y="455594"/>
                  </a:lnTo>
                  <a:cubicBezTo>
                    <a:pt x="9485984" y="461582"/>
                    <a:pt x="9481129" y="466436"/>
                    <a:pt x="9475141" y="466436"/>
                  </a:cubicBezTo>
                  <a:lnTo>
                    <a:pt x="10843" y="466436"/>
                  </a:lnTo>
                  <a:cubicBezTo>
                    <a:pt x="4854" y="466436"/>
                    <a:pt x="0" y="461582"/>
                    <a:pt x="0" y="455594"/>
                  </a:cubicBezTo>
                  <a:lnTo>
                    <a:pt x="0" y="10843"/>
                  </a:lnTo>
                  <a:cubicBezTo>
                    <a:pt x="0" y="4854"/>
                    <a:pt x="4854" y="0"/>
                    <a:pt x="10843" y="0"/>
                  </a:cubicBezTo>
                  <a:close/>
                </a:path>
              </a:pathLst>
            </a:custGeom>
            <a:solidFill>
              <a:srgbClr val="F2F4F5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9485984" cy="485486"/>
            </a:xfrm>
            <a:prstGeom prst="rect">
              <a:avLst/>
            </a:prstGeom>
          </p:spPr>
          <p:txBody>
            <a:bodyPr anchor="ctr" rtlCol="false" tIns="50355" lIns="50355" bIns="50355" rIns="50355"/>
            <a:lstStyle/>
            <a:p>
              <a:pPr algn="l">
                <a:lnSpc>
                  <a:spcPts val="2872"/>
                </a:lnSpc>
              </a:pPr>
              <a:r>
                <a:rPr lang="en-US" sz="2209" spc="30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 can find an end-to-end integrated workflow on this GitHub repository:</a:t>
              </a:r>
            </a:p>
            <a:p>
              <a:pPr algn="l" marL="477138" indent="-238569" lvl="1">
                <a:lnSpc>
                  <a:spcPts val="2872"/>
                </a:lnSpc>
                <a:buFont typeface="Arial"/>
                <a:buChar char="•"/>
              </a:pPr>
              <a:r>
                <a:rPr lang="en-US" sz="2209" spc="30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https://github.com/AhmedHShaalan/NYC_Project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87574" y="7313210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5748839" y="3233746"/>
            <a:ext cx="6790323" cy="3819509"/>
            <a:chOff x="0" y="0"/>
            <a:chExt cx="1128903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5561" r="0" b="-5561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029417" y="4616663"/>
            <a:ext cx="6229167" cy="94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 strike="noStrike" u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450863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180024" cy="10046941"/>
          </a:xfrm>
          <a:custGeom>
            <a:avLst/>
            <a:gdLst/>
            <a:ahLst/>
            <a:cxnLst/>
            <a:rect r="r" b="b" t="t" l="l"/>
            <a:pathLst>
              <a:path h="10046941" w="18180024">
                <a:moveTo>
                  <a:pt x="0" y="0"/>
                </a:moveTo>
                <a:lnTo>
                  <a:pt x="18180024" y="0"/>
                </a:lnTo>
                <a:lnTo>
                  <a:pt x="18180024" y="10046941"/>
                </a:lnTo>
                <a:lnTo>
                  <a:pt x="0" y="100469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6658" t="0" r="-9249" b="-3986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5549994" y="1028700"/>
            <a:ext cx="19354610" cy="2258023"/>
            <a:chOff x="0" y="0"/>
            <a:chExt cx="1876002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59966" y="1702366"/>
            <a:ext cx="9308329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3805866"/>
            <a:ext cx="16230600" cy="5452434"/>
            <a:chOff x="0" y="0"/>
            <a:chExt cx="6757441" cy="22700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757441" cy="2270064"/>
            </a:xfrm>
            <a:custGeom>
              <a:avLst/>
              <a:gdLst/>
              <a:ahLst/>
              <a:cxnLst/>
              <a:rect r="r" b="b" t="t" l="l"/>
              <a:pathLst>
                <a:path h="2270064" w="6757441">
                  <a:moveTo>
                    <a:pt x="11925" y="0"/>
                  </a:moveTo>
                  <a:lnTo>
                    <a:pt x="6745516" y="0"/>
                  </a:lnTo>
                  <a:cubicBezTo>
                    <a:pt x="6752102" y="0"/>
                    <a:pt x="6757441" y="5339"/>
                    <a:pt x="6757441" y="11925"/>
                  </a:cubicBezTo>
                  <a:lnTo>
                    <a:pt x="6757441" y="2258139"/>
                  </a:lnTo>
                  <a:cubicBezTo>
                    <a:pt x="6757441" y="2264725"/>
                    <a:pt x="6752102" y="2270064"/>
                    <a:pt x="6745516" y="2270064"/>
                  </a:cubicBezTo>
                  <a:lnTo>
                    <a:pt x="11925" y="2270064"/>
                  </a:lnTo>
                  <a:cubicBezTo>
                    <a:pt x="5339" y="2270064"/>
                    <a:pt x="0" y="2264725"/>
                    <a:pt x="0" y="2258139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2F4F5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6757441" cy="2289114"/>
            </a:xfrm>
            <a:prstGeom prst="rect">
              <a:avLst/>
            </a:prstGeom>
          </p:spPr>
          <p:txBody>
            <a:bodyPr anchor="ctr" rtlCol="false" tIns="32136" lIns="32136" bIns="32136" rIns="32136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4021640"/>
            <a:ext cx="8115300" cy="484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446" indent="-485723" lvl="1">
              <a:lnSpc>
                <a:spcPts val="6299"/>
              </a:lnSpc>
              <a:buFont typeface="Arial"/>
              <a:buChar char="•"/>
            </a:pPr>
            <a:r>
              <a:rPr lang="en-US" b="true" sz="4499" spc="44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Goals</a:t>
            </a:r>
            <a:r>
              <a:rPr lang="en-US" b="true" sz="4499" spc="44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and Objectives</a:t>
            </a:r>
          </a:p>
          <a:p>
            <a:pPr algn="l" marL="971446" indent="-485723" lvl="1">
              <a:lnSpc>
                <a:spcPts val="6299"/>
              </a:lnSpc>
              <a:buFont typeface="Arial"/>
              <a:buChar char="•"/>
            </a:pPr>
            <a:r>
              <a:rPr lang="en-US" b="true" sz="4499" spc="44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Overview On Workflow</a:t>
            </a:r>
          </a:p>
          <a:p>
            <a:pPr algn="l" marL="971446" indent="-485723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Sources</a:t>
            </a:r>
          </a:p>
          <a:p>
            <a:pPr algn="l" marL="971446" indent="-485723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Steps of Workflow </a:t>
            </a:r>
          </a:p>
          <a:p>
            <a:pPr algn="l" marL="971446" indent="-485723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Modeling</a:t>
            </a:r>
          </a:p>
          <a:p>
            <a:pPr algn="l" marL="971446" indent="-485723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Summary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2505" y="4617656"/>
            <a:ext cx="736150" cy="665905"/>
            <a:chOff x="0" y="0"/>
            <a:chExt cx="193883" cy="1753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75382"/>
            </a:xfrm>
            <a:custGeom>
              <a:avLst/>
              <a:gdLst/>
              <a:ahLst/>
              <a:cxnLst/>
              <a:rect r="r" b="b" t="t" l="l"/>
              <a:pathLst>
                <a:path h="175382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93883" cy="232532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071" y="4570031"/>
            <a:ext cx="5471134" cy="79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333" spc="228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Deep Understanding of data sources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573606" y="3743682"/>
            <a:ext cx="3314591" cy="3314591"/>
            <a:chOff x="0" y="0"/>
            <a:chExt cx="4872604" cy="48726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981212" y="3767100"/>
            <a:ext cx="3314591" cy="3326378"/>
            <a:chOff x="0" y="0"/>
            <a:chExt cx="4872604" cy="48899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548713" y="6337440"/>
            <a:ext cx="3314591" cy="3315573"/>
            <a:chOff x="0" y="0"/>
            <a:chExt cx="4872604" cy="48740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878301" y="4617656"/>
            <a:ext cx="1520413" cy="152041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469664" y="7244657"/>
            <a:ext cx="1522475" cy="152247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447581" y="4617656"/>
            <a:ext cx="1566642" cy="156664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1135381" y="4897605"/>
            <a:ext cx="1006253" cy="960515"/>
          </a:xfrm>
          <a:custGeom>
            <a:avLst/>
            <a:gdLst/>
            <a:ahLst/>
            <a:cxnLst/>
            <a:rect r="r" b="b" t="t" l="l"/>
            <a:pathLst>
              <a:path h="960515" w="1006253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779447" y="4906117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32505" y="1610907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 strike="noStrike" u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GOALS AND OBJECTIVES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32505" y="5790216"/>
            <a:ext cx="736150" cy="665905"/>
            <a:chOff x="0" y="0"/>
            <a:chExt cx="193883" cy="17538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3883" cy="175382"/>
            </a:xfrm>
            <a:custGeom>
              <a:avLst/>
              <a:gdLst/>
              <a:ahLst/>
              <a:cxnLst/>
              <a:rect r="r" b="b" t="t" l="l"/>
              <a:pathLst>
                <a:path h="175382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193883" cy="232532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127071" y="5719427"/>
            <a:ext cx="7368366" cy="119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5"/>
              </a:lnSpc>
              <a:spcBef>
                <a:spcPct val="0"/>
              </a:spcBef>
            </a:pPr>
            <a:r>
              <a:rPr lang="en-US" b="true" sz="2330" spc="228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Practicing some data manipulation processes using different python libraries 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232505" y="7282480"/>
            <a:ext cx="736150" cy="665905"/>
            <a:chOff x="0" y="0"/>
            <a:chExt cx="193883" cy="17538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3883" cy="175382"/>
            </a:xfrm>
            <a:custGeom>
              <a:avLst/>
              <a:gdLst/>
              <a:ahLst/>
              <a:cxnLst/>
              <a:rect r="r" b="b" t="t" l="l"/>
              <a:pathLst>
                <a:path h="175382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93883" cy="232532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2127071" y="7234855"/>
            <a:ext cx="7016929" cy="79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8"/>
              </a:lnSpc>
              <a:spcBef>
                <a:spcPct val="0"/>
              </a:spcBef>
            </a:pPr>
            <a:r>
              <a:rPr lang="en-US" b="true" sz="2331" spc="228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Building End-to-end Integrated Workflo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13779447" y="7532947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2117" y="120847"/>
            <a:ext cx="17668660" cy="9924459"/>
            <a:chOff x="0" y="0"/>
            <a:chExt cx="4653474" cy="26138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53474" cy="2613849"/>
            </a:xfrm>
            <a:custGeom>
              <a:avLst/>
              <a:gdLst/>
              <a:ahLst/>
              <a:cxnLst/>
              <a:rect r="r" b="b" t="t" l="l"/>
              <a:pathLst>
                <a:path h="2613849" w="4653474">
                  <a:moveTo>
                    <a:pt x="10954" y="0"/>
                  </a:moveTo>
                  <a:lnTo>
                    <a:pt x="4642520" y="0"/>
                  </a:lnTo>
                  <a:cubicBezTo>
                    <a:pt x="4645425" y="0"/>
                    <a:pt x="4648211" y="1154"/>
                    <a:pt x="4650266" y="3208"/>
                  </a:cubicBezTo>
                  <a:cubicBezTo>
                    <a:pt x="4652320" y="5263"/>
                    <a:pt x="4653474" y="8049"/>
                    <a:pt x="4653474" y="10954"/>
                  </a:cubicBezTo>
                  <a:lnTo>
                    <a:pt x="4653474" y="2602895"/>
                  </a:lnTo>
                  <a:cubicBezTo>
                    <a:pt x="4653474" y="2605800"/>
                    <a:pt x="4652320" y="2608587"/>
                    <a:pt x="4650266" y="2610641"/>
                  </a:cubicBezTo>
                  <a:cubicBezTo>
                    <a:pt x="4648211" y="2612695"/>
                    <a:pt x="4645425" y="2613849"/>
                    <a:pt x="4642520" y="2613849"/>
                  </a:cubicBezTo>
                  <a:lnTo>
                    <a:pt x="10954" y="2613849"/>
                  </a:lnTo>
                  <a:cubicBezTo>
                    <a:pt x="8049" y="2613849"/>
                    <a:pt x="5263" y="2612695"/>
                    <a:pt x="3208" y="2610641"/>
                  </a:cubicBezTo>
                  <a:cubicBezTo>
                    <a:pt x="1154" y="2608587"/>
                    <a:pt x="0" y="2605800"/>
                    <a:pt x="0" y="2602895"/>
                  </a:cubicBezTo>
                  <a:lnTo>
                    <a:pt x="0" y="10954"/>
                  </a:lnTo>
                  <a:cubicBezTo>
                    <a:pt x="0" y="8049"/>
                    <a:pt x="1154" y="5263"/>
                    <a:pt x="3208" y="3208"/>
                  </a:cubicBezTo>
                  <a:cubicBezTo>
                    <a:pt x="5263" y="1154"/>
                    <a:pt x="8049" y="0"/>
                    <a:pt x="10954" y="0"/>
                  </a:cubicBez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653474" cy="2632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8218" y="4793957"/>
            <a:ext cx="2564948" cy="4464343"/>
            <a:chOff x="0" y="0"/>
            <a:chExt cx="675542" cy="11757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75542" cy="1175794"/>
            </a:xfrm>
            <a:custGeom>
              <a:avLst/>
              <a:gdLst/>
              <a:ahLst/>
              <a:cxnLst/>
              <a:rect r="r" b="b" t="t" l="l"/>
              <a:pathLst>
                <a:path h="1175794" w="675542">
                  <a:moveTo>
                    <a:pt x="60367" y="0"/>
                  </a:moveTo>
                  <a:lnTo>
                    <a:pt x="615175" y="0"/>
                  </a:lnTo>
                  <a:cubicBezTo>
                    <a:pt x="631185" y="0"/>
                    <a:pt x="646540" y="6360"/>
                    <a:pt x="657861" y="17681"/>
                  </a:cubicBezTo>
                  <a:cubicBezTo>
                    <a:pt x="669182" y="29002"/>
                    <a:pt x="675542" y="44357"/>
                    <a:pt x="675542" y="60367"/>
                  </a:cubicBezTo>
                  <a:lnTo>
                    <a:pt x="675542" y="1115427"/>
                  </a:lnTo>
                  <a:cubicBezTo>
                    <a:pt x="675542" y="1131437"/>
                    <a:pt x="669182" y="1146792"/>
                    <a:pt x="657861" y="1158113"/>
                  </a:cubicBezTo>
                  <a:cubicBezTo>
                    <a:pt x="646540" y="1169434"/>
                    <a:pt x="631185" y="1175794"/>
                    <a:pt x="615175" y="1175794"/>
                  </a:cubicBezTo>
                  <a:lnTo>
                    <a:pt x="60367" y="1175794"/>
                  </a:lnTo>
                  <a:cubicBezTo>
                    <a:pt x="27027" y="1175794"/>
                    <a:pt x="0" y="1148767"/>
                    <a:pt x="0" y="1115427"/>
                  </a:cubicBezTo>
                  <a:lnTo>
                    <a:pt x="0" y="60367"/>
                  </a:lnTo>
                  <a:cubicBezTo>
                    <a:pt x="0" y="44357"/>
                    <a:pt x="6360" y="29002"/>
                    <a:pt x="17681" y="17681"/>
                  </a:cubicBezTo>
                  <a:cubicBezTo>
                    <a:pt x="29002" y="6360"/>
                    <a:pt x="44357" y="0"/>
                    <a:pt x="603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675542" cy="1194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98218" y="6245119"/>
            <a:ext cx="2564948" cy="516103"/>
            <a:chOff x="0" y="0"/>
            <a:chExt cx="675542" cy="1359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5542" cy="135928"/>
            </a:xfrm>
            <a:custGeom>
              <a:avLst/>
              <a:gdLst/>
              <a:ahLst/>
              <a:cxnLst/>
              <a:rect r="r" b="b" t="t" l="l"/>
              <a:pathLst>
                <a:path h="135928" w="675542">
                  <a:moveTo>
                    <a:pt x="0" y="0"/>
                  </a:moveTo>
                  <a:lnTo>
                    <a:pt x="675542" y="0"/>
                  </a:lnTo>
                  <a:lnTo>
                    <a:pt x="675542" y="135928"/>
                  </a:lnTo>
                  <a:lnTo>
                    <a:pt x="0" y="13592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675542" cy="154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Extraction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443541" y="4793957"/>
            <a:ext cx="2564948" cy="4464343"/>
            <a:chOff x="0" y="0"/>
            <a:chExt cx="675542" cy="11757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75542" cy="1175794"/>
            </a:xfrm>
            <a:custGeom>
              <a:avLst/>
              <a:gdLst/>
              <a:ahLst/>
              <a:cxnLst/>
              <a:rect r="r" b="b" t="t" l="l"/>
              <a:pathLst>
                <a:path h="1175794" w="675542">
                  <a:moveTo>
                    <a:pt x="60367" y="0"/>
                  </a:moveTo>
                  <a:lnTo>
                    <a:pt x="615175" y="0"/>
                  </a:lnTo>
                  <a:cubicBezTo>
                    <a:pt x="631185" y="0"/>
                    <a:pt x="646540" y="6360"/>
                    <a:pt x="657861" y="17681"/>
                  </a:cubicBezTo>
                  <a:cubicBezTo>
                    <a:pt x="669182" y="29002"/>
                    <a:pt x="675542" y="44357"/>
                    <a:pt x="675542" y="60367"/>
                  </a:cubicBezTo>
                  <a:lnTo>
                    <a:pt x="675542" y="1115427"/>
                  </a:lnTo>
                  <a:cubicBezTo>
                    <a:pt x="675542" y="1131437"/>
                    <a:pt x="669182" y="1146792"/>
                    <a:pt x="657861" y="1158113"/>
                  </a:cubicBezTo>
                  <a:cubicBezTo>
                    <a:pt x="646540" y="1169434"/>
                    <a:pt x="631185" y="1175794"/>
                    <a:pt x="615175" y="1175794"/>
                  </a:cubicBezTo>
                  <a:lnTo>
                    <a:pt x="60367" y="1175794"/>
                  </a:lnTo>
                  <a:cubicBezTo>
                    <a:pt x="27027" y="1175794"/>
                    <a:pt x="0" y="1148767"/>
                    <a:pt x="0" y="1115427"/>
                  </a:cubicBezTo>
                  <a:lnTo>
                    <a:pt x="0" y="60367"/>
                  </a:lnTo>
                  <a:cubicBezTo>
                    <a:pt x="0" y="44357"/>
                    <a:pt x="6360" y="29002"/>
                    <a:pt x="17681" y="17681"/>
                  </a:cubicBezTo>
                  <a:cubicBezTo>
                    <a:pt x="29002" y="6360"/>
                    <a:pt x="44357" y="0"/>
                    <a:pt x="603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675542" cy="1194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238231" y="5090658"/>
            <a:ext cx="975568" cy="1047331"/>
          </a:xfrm>
          <a:custGeom>
            <a:avLst/>
            <a:gdLst/>
            <a:ahLst/>
            <a:cxnLst/>
            <a:rect r="r" b="b" t="t" l="l"/>
            <a:pathLst>
              <a:path h="1047331" w="975568">
                <a:moveTo>
                  <a:pt x="0" y="0"/>
                </a:moveTo>
                <a:lnTo>
                  <a:pt x="975568" y="0"/>
                </a:lnTo>
                <a:lnTo>
                  <a:pt x="975568" y="1047331"/>
                </a:lnTo>
                <a:lnTo>
                  <a:pt x="0" y="104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443541" y="6245119"/>
            <a:ext cx="2564948" cy="516103"/>
            <a:chOff x="0" y="0"/>
            <a:chExt cx="675542" cy="13592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75542" cy="135928"/>
            </a:xfrm>
            <a:custGeom>
              <a:avLst/>
              <a:gdLst/>
              <a:ahLst/>
              <a:cxnLst/>
              <a:rect r="r" b="b" t="t" l="l"/>
              <a:pathLst>
                <a:path h="135928" w="675542">
                  <a:moveTo>
                    <a:pt x="0" y="0"/>
                  </a:moveTo>
                  <a:lnTo>
                    <a:pt x="675542" y="0"/>
                  </a:lnTo>
                  <a:lnTo>
                    <a:pt x="675542" y="135928"/>
                  </a:lnTo>
                  <a:lnTo>
                    <a:pt x="0" y="13592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675542" cy="154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Exploration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224834" y="4793957"/>
            <a:ext cx="2564948" cy="4464343"/>
            <a:chOff x="0" y="0"/>
            <a:chExt cx="675542" cy="117579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75542" cy="1175794"/>
            </a:xfrm>
            <a:custGeom>
              <a:avLst/>
              <a:gdLst/>
              <a:ahLst/>
              <a:cxnLst/>
              <a:rect r="r" b="b" t="t" l="l"/>
              <a:pathLst>
                <a:path h="1175794" w="675542">
                  <a:moveTo>
                    <a:pt x="60367" y="0"/>
                  </a:moveTo>
                  <a:lnTo>
                    <a:pt x="615175" y="0"/>
                  </a:lnTo>
                  <a:cubicBezTo>
                    <a:pt x="631185" y="0"/>
                    <a:pt x="646540" y="6360"/>
                    <a:pt x="657861" y="17681"/>
                  </a:cubicBezTo>
                  <a:cubicBezTo>
                    <a:pt x="669182" y="29002"/>
                    <a:pt x="675542" y="44357"/>
                    <a:pt x="675542" y="60367"/>
                  </a:cubicBezTo>
                  <a:lnTo>
                    <a:pt x="675542" y="1115427"/>
                  </a:lnTo>
                  <a:cubicBezTo>
                    <a:pt x="675542" y="1131437"/>
                    <a:pt x="669182" y="1146792"/>
                    <a:pt x="657861" y="1158113"/>
                  </a:cubicBezTo>
                  <a:cubicBezTo>
                    <a:pt x="646540" y="1169434"/>
                    <a:pt x="631185" y="1175794"/>
                    <a:pt x="615175" y="1175794"/>
                  </a:cubicBezTo>
                  <a:lnTo>
                    <a:pt x="60367" y="1175794"/>
                  </a:lnTo>
                  <a:cubicBezTo>
                    <a:pt x="27027" y="1175794"/>
                    <a:pt x="0" y="1148767"/>
                    <a:pt x="0" y="1115427"/>
                  </a:cubicBezTo>
                  <a:lnTo>
                    <a:pt x="0" y="60367"/>
                  </a:lnTo>
                  <a:cubicBezTo>
                    <a:pt x="0" y="44357"/>
                    <a:pt x="6360" y="29002"/>
                    <a:pt x="17681" y="17681"/>
                  </a:cubicBezTo>
                  <a:cubicBezTo>
                    <a:pt x="29002" y="6360"/>
                    <a:pt x="44357" y="0"/>
                    <a:pt x="603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675542" cy="1194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224834" y="6245119"/>
            <a:ext cx="2564948" cy="516103"/>
            <a:chOff x="0" y="0"/>
            <a:chExt cx="675542" cy="13592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75542" cy="135928"/>
            </a:xfrm>
            <a:custGeom>
              <a:avLst/>
              <a:gdLst/>
              <a:ahLst/>
              <a:cxnLst/>
              <a:rect r="r" b="b" t="t" l="l"/>
              <a:pathLst>
                <a:path h="135928" w="675542">
                  <a:moveTo>
                    <a:pt x="0" y="0"/>
                  </a:moveTo>
                  <a:lnTo>
                    <a:pt x="675542" y="0"/>
                  </a:lnTo>
                  <a:lnTo>
                    <a:pt x="675542" y="135928"/>
                  </a:lnTo>
                  <a:lnTo>
                    <a:pt x="0" y="13592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675542" cy="154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Analysis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279511" y="4793957"/>
            <a:ext cx="2564948" cy="4464343"/>
            <a:chOff x="0" y="0"/>
            <a:chExt cx="675542" cy="117579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75542" cy="1175794"/>
            </a:xfrm>
            <a:custGeom>
              <a:avLst/>
              <a:gdLst/>
              <a:ahLst/>
              <a:cxnLst/>
              <a:rect r="r" b="b" t="t" l="l"/>
              <a:pathLst>
                <a:path h="1175794" w="675542">
                  <a:moveTo>
                    <a:pt x="60367" y="0"/>
                  </a:moveTo>
                  <a:lnTo>
                    <a:pt x="615175" y="0"/>
                  </a:lnTo>
                  <a:cubicBezTo>
                    <a:pt x="631185" y="0"/>
                    <a:pt x="646540" y="6360"/>
                    <a:pt x="657861" y="17681"/>
                  </a:cubicBezTo>
                  <a:cubicBezTo>
                    <a:pt x="669182" y="29002"/>
                    <a:pt x="675542" y="44357"/>
                    <a:pt x="675542" y="60367"/>
                  </a:cubicBezTo>
                  <a:lnTo>
                    <a:pt x="675542" y="1115427"/>
                  </a:lnTo>
                  <a:cubicBezTo>
                    <a:pt x="675542" y="1131437"/>
                    <a:pt x="669182" y="1146792"/>
                    <a:pt x="657861" y="1158113"/>
                  </a:cubicBezTo>
                  <a:cubicBezTo>
                    <a:pt x="646540" y="1169434"/>
                    <a:pt x="631185" y="1175794"/>
                    <a:pt x="615175" y="1175794"/>
                  </a:cubicBezTo>
                  <a:lnTo>
                    <a:pt x="60367" y="1175794"/>
                  </a:lnTo>
                  <a:cubicBezTo>
                    <a:pt x="27027" y="1175794"/>
                    <a:pt x="0" y="1148767"/>
                    <a:pt x="0" y="1115427"/>
                  </a:cubicBezTo>
                  <a:lnTo>
                    <a:pt x="0" y="60367"/>
                  </a:lnTo>
                  <a:cubicBezTo>
                    <a:pt x="0" y="44357"/>
                    <a:pt x="6360" y="29002"/>
                    <a:pt x="17681" y="17681"/>
                  </a:cubicBezTo>
                  <a:cubicBezTo>
                    <a:pt x="29002" y="6360"/>
                    <a:pt x="44357" y="0"/>
                    <a:pt x="603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675542" cy="1194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279511" y="6245119"/>
            <a:ext cx="2564948" cy="516103"/>
            <a:chOff x="0" y="0"/>
            <a:chExt cx="675542" cy="13592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75542" cy="135928"/>
            </a:xfrm>
            <a:custGeom>
              <a:avLst/>
              <a:gdLst/>
              <a:ahLst/>
              <a:cxnLst/>
              <a:rect r="r" b="b" t="t" l="l"/>
              <a:pathLst>
                <a:path h="135928" w="675542">
                  <a:moveTo>
                    <a:pt x="0" y="0"/>
                  </a:moveTo>
                  <a:lnTo>
                    <a:pt x="675542" y="0"/>
                  </a:lnTo>
                  <a:lnTo>
                    <a:pt x="675542" y="135928"/>
                  </a:lnTo>
                  <a:lnTo>
                    <a:pt x="0" y="13592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675542" cy="154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Transformation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388864" y="4793957"/>
            <a:ext cx="2564948" cy="4464343"/>
            <a:chOff x="0" y="0"/>
            <a:chExt cx="675542" cy="117579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75542" cy="1175794"/>
            </a:xfrm>
            <a:custGeom>
              <a:avLst/>
              <a:gdLst/>
              <a:ahLst/>
              <a:cxnLst/>
              <a:rect r="r" b="b" t="t" l="l"/>
              <a:pathLst>
                <a:path h="1175794" w="675542">
                  <a:moveTo>
                    <a:pt x="60367" y="0"/>
                  </a:moveTo>
                  <a:lnTo>
                    <a:pt x="615175" y="0"/>
                  </a:lnTo>
                  <a:cubicBezTo>
                    <a:pt x="631185" y="0"/>
                    <a:pt x="646540" y="6360"/>
                    <a:pt x="657861" y="17681"/>
                  </a:cubicBezTo>
                  <a:cubicBezTo>
                    <a:pt x="669182" y="29002"/>
                    <a:pt x="675542" y="44357"/>
                    <a:pt x="675542" y="60367"/>
                  </a:cubicBezTo>
                  <a:lnTo>
                    <a:pt x="675542" y="1115427"/>
                  </a:lnTo>
                  <a:cubicBezTo>
                    <a:pt x="675542" y="1131437"/>
                    <a:pt x="669182" y="1146792"/>
                    <a:pt x="657861" y="1158113"/>
                  </a:cubicBezTo>
                  <a:cubicBezTo>
                    <a:pt x="646540" y="1169434"/>
                    <a:pt x="631185" y="1175794"/>
                    <a:pt x="615175" y="1175794"/>
                  </a:cubicBezTo>
                  <a:lnTo>
                    <a:pt x="60367" y="1175794"/>
                  </a:lnTo>
                  <a:cubicBezTo>
                    <a:pt x="27027" y="1175794"/>
                    <a:pt x="0" y="1148767"/>
                    <a:pt x="0" y="1115427"/>
                  </a:cubicBezTo>
                  <a:lnTo>
                    <a:pt x="0" y="60367"/>
                  </a:lnTo>
                  <a:cubicBezTo>
                    <a:pt x="0" y="44357"/>
                    <a:pt x="6360" y="29002"/>
                    <a:pt x="17681" y="17681"/>
                  </a:cubicBezTo>
                  <a:cubicBezTo>
                    <a:pt x="29002" y="6360"/>
                    <a:pt x="44357" y="0"/>
                    <a:pt x="603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675542" cy="1194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388864" y="6245119"/>
            <a:ext cx="2564948" cy="516103"/>
            <a:chOff x="0" y="0"/>
            <a:chExt cx="675542" cy="13592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75542" cy="135928"/>
            </a:xfrm>
            <a:custGeom>
              <a:avLst/>
              <a:gdLst/>
              <a:ahLst/>
              <a:cxnLst/>
              <a:rect r="r" b="b" t="t" l="l"/>
              <a:pathLst>
                <a:path h="135928" w="675542">
                  <a:moveTo>
                    <a:pt x="0" y="0"/>
                  </a:moveTo>
                  <a:lnTo>
                    <a:pt x="675542" y="0"/>
                  </a:lnTo>
                  <a:lnTo>
                    <a:pt x="675542" y="135928"/>
                  </a:lnTo>
                  <a:lnTo>
                    <a:pt x="0" y="13592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675542" cy="154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Preparation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334188" y="4793957"/>
            <a:ext cx="2564948" cy="4464343"/>
            <a:chOff x="0" y="0"/>
            <a:chExt cx="675542" cy="117579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75542" cy="1175794"/>
            </a:xfrm>
            <a:custGeom>
              <a:avLst/>
              <a:gdLst/>
              <a:ahLst/>
              <a:cxnLst/>
              <a:rect r="r" b="b" t="t" l="l"/>
              <a:pathLst>
                <a:path h="1175794" w="675542">
                  <a:moveTo>
                    <a:pt x="60367" y="0"/>
                  </a:moveTo>
                  <a:lnTo>
                    <a:pt x="615175" y="0"/>
                  </a:lnTo>
                  <a:cubicBezTo>
                    <a:pt x="631185" y="0"/>
                    <a:pt x="646540" y="6360"/>
                    <a:pt x="657861" y="17681"/>
                  </a:cubicBezTo>
                  <a:cubicBezTo>
                    <a:pt x="669182" y="29002"/>
                    <a:pt x="675542" y="44357"/>
                    <a:pt x="675542" y="60367"/>
                  </a:cubicBezTo>
                  <a:lnTo>
                    <a:pt x="675542" y="1115427"/>
                  </a:lnTo>
                  <a:cubicBezTo>
                    <a:pt x="675542" y="1131437"/>
                    <a:pt x="669182" y="1146792"/>
                    <a:pt x="657861" y="1158113"/>
                  </a:cubicBezTo>
                  <a:cubicBezTo>
                    <a:pt x="646540" y="1169434"/>
                    <a:pt x="631185" y="1175794"/>
                    <a:pt x="615175" y="1175794"/>
                  </a:cubicBezTo>
                  <a:lnTo>
                    <a:pt x="60367" y="1175794"/>
                  </a:lnTo>
                  <a:cubicBezTo>
                    <a:pt x="27027" y="1175794"/>
                    <a:pt x="0" y="1148767"/>
                    <a:pt x="0" y="1115427"/>
                  </a:cubicBezTo>
                  <a:lnTo>
                    <a:pt x="0" y="60367"/>
                  </a:lnTo>
                  <a:cubicBezTo>
                    <a:pt x="0" y="44357"/>
                    <a:pt x="6360" y="29002"/>
                    <a:pt x="17681" y="17681"/>
                  </a:cubicBezTo>
                  <a:cubicBezTo>
                    <a:pt x="29002" y="6360"/>
                    <a:pt x="44357" y="0"/>
                    <a:pt x="603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19050"/>
              <a:ext cx="675542" cy="1194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334188" y="6245119"/>
            <a:ext cx="2564948" cy="516103"/>
            <a:chOff x="0" y="0"/>
            <a:chExt cx="675542" cy="13592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75542" cy="135928"/>
            </a:xfrm>
            <a:custGeom>
              <a:avLst/>
              <a:gdLst/>
              <a:ahLst/>
              <a:cxnLst/>
              <a:rect r="r" b="b" t="t" l="l"/>
              <a:pathLst>
                <a:path h="135928" w="675542">
                  <a:moveTo>
                    <a:pt x="0" y="0"/>
                  </a:moveTo>
                  <a:lnTo>
                    <a:pt x="675542" y="0"/>
                  </a:lnTo>
                  <a:lnTo>
                    <a:pt x="675542" y="135928"/>
                  </a:lnTo>
                  <a:lnTo>
                    <a:pt x="0" y="13592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19050"/>
              <a:ext cx="675542" cy="154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Combination</a:t>
              </a: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259077" y="5090658"/>
            <a:ext cx="1012889" cy="1010357"/>
          </a:xfrm>
          <a:custGeom>
            <a:avLst/>
            <a:gdLst/>
            <a:ahLst/>
            <a:cxnLst/>
            <a:rect r="r" b="b" t="t" l="l"/>
            <a:pathLst>
              <a:path h="1010357" w="1012889">
                <a:moveTo>
                  <a:pt x="0" y="0"/>
                </a:moveTo>
                <a:lnTo>
                  <a:pt x="1012889" y="0"/>
                </a:lnTo>
                <a:lnTo>
                  <a:pt x="1012889" y="1010357"/>
                </a:lnTo>
                <a:lnTo>
                  <a:pt x="0" y="10103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7130063" y="5018464"/>
            <a:ext cx="1082551" cy="1082551"/>
          </a:xfrm>
          <a:custGeom>
            <a:avLst/>
            <a:gdLst/>
            <a:ahLst/>
            <a:cxnLst/>
            <a:rect r="r" b="b" t="t" l="l"/>
            <a:pathLst>
              <a:path h="1082551" w="1082551">
                <a:moveTo>
                  <a:pt x="0" y="0"/>
                </a:moveTo>
                <a:lnTo>
                  <a:pt x="1082551" y="0"/>
                </a:lnTo>
                <a:lnTo>
                  <a:pt x="1082551" y="1082551"/>
                </a:lnTo>
                <a:lnTo>
                  <a:pt x="0" y="10825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9904170" y="5157655"/>
            <a:ext cx="1424983" cy="876364"/>
          </a:xfrm>
          <a:custGeom>
            <a:avLst/>
            <a:gdLst/>
            <a:ahLst/>
            <a:cxnLst/>
            <a:rect r="r" b="b" t="t" l="l"/>
            <a:pathLst>
              <a:path h="876364" w="1424983">
                <a:moveTo>
                  <a:pt x="0" y="0"/>
                </a:moveTo>
                <a:lnTo>
                  <a:pt x="1424983" y="0"/>
                </a:lnTo>
                <a:lnTo>
                  <a:pt x="1424983" y="876364"/>
                </a:lnTo>
                <a:lnTo>
                  <a:pt x="0" y="8763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2996383" y="5018464"/>
            <a:ext cx="1131204" cy="1131204"/>
          </a:xfrm>
          <a:custGeom>
            <a:avLst/>
            <a:gdLst/>
            <a:ahLst/>
            <a:cxnLst/>
            <a:rect r="r" b="b" t="t" l="l"/>
            <a:pathLst>
              <a:path h="1131204" w="1131204">
                <a:moveTo>
                  <a:pt x="0" y="0"/>
                </a:moveTo>
                <a:lnTo>
                  <a:pt x="1131204" y="0"/>
                </a:lnTo>
                <a:lnTo>
                  <a:pt x="1131204" y="1131204"/>
                </a:lnTo>
                <a:lnTo>
                  <a:pt x="0" y="11312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5821344" y="5090658"/>
            <a:ext cx="1371929" cy="953491"/>
          </a:xfrm>
          <a:custGeom>
            <a:avLst/>
            <a:gdLst/>
            <a:ahLst/>
            <a:cxnLst/>
            <a:rect r="r" b="b" t="t" l="l"/>
            <a:pathLst>
              <a:path h="953491" w="1371929">
                <a:moveTo>
                  <a:pt x="0" y="0"/>
                </a:moveTo>
                <a:lnTo>
                  <a:pt x="1371929" y="0"/>
                </a:lnTo>
                <a:lnTo>
                  <a:pt x="1371929" y="953491"/>
                </a:lnTo>
                <a:lnTo>
                  <a:pt x="0" y="9534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673091" y="7038813"/>
            <a:ext cx="2215200" cy="61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96"/>
              </a:lnSpc>
              <a:spcBef>
                <a:spcPct val="0"/>
              </a:spcBef>
            </a:pPr>
            <a:r>
              <a:rPr lang="en-US" sz="1229" spc="12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Using Python Packages to extract data from different data sources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868100" y="3835641"/>
            <a:ext cx="12932176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END-TO-END PROJECT WORKFLOW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618415" y="7038813"/>
            <a:ext cx="2208652" cy="124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91"/>
              </a:lnSpc>
              <a:spcBef>
                <a:spcPct val="0"/>
              </a:spcBef>
            </a:pPr>
            <a:r>
              <a:rPr lang="en-US" sz="1225" spc="12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Getting some information about the data so it is key of decisions for data preparation and transformation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5399708" y="7038813"/>
            <a:ext cx="2215200" cy="187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6"/>
              </a:lnSpc>
            </a:pPr>
            <a:r>
              <a:rPr lang="en-US" sz="1229" spc="12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The insights that help business and organizations to make decisions to avoid the more errors and defects.</a:t>
            </a:r>
          </a:p>
          <a:p>
            <a:pPr algn="ctr" marL="0" indent="0" lvl="0">
              <a:lnSpc>
                <a:spcPts val="1696"/>
              </a:lnSpc>
              <a:spcBef>
                <a:spcPct val="0"/>
              </a:spcBef>
            </a:pPr>
            <a:r>
              <a:rPr lang="en-US" sz="1229" spc="12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More insights, More Understanding and More good decisions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454385" y="7038813"/>
            <a:ext cx="2215200" cy="1455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96"/>
              </a:lnSpc>
              <a:spcBef>
                <a:spcPct val="0"/>
              </a:spcBef>
            </a:pPr>
            <a:r>
              <a:rPr lang="en-US" sz="1229" spc="12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Data Transformation and cleansing so we can drop the missing values and create new fields that will be very helpful in analyzing the transformed dataset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563738" y="7038813"/>
            <a:ext cx="2215200" cy="103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96"/>
              </a:lnSpc>
              <a:spcBef>
                <a:spcPct val="0"/>
              </a:spcBef>
            </a:pPr>
            <a:r>
              <a:rPr lang="en-US" sz="1229" spc="12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Some preparation of data so it can be in right format that helps to more investigation and processing for data 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509061" y="7038813"/>
            <a:ext cx="2215200" cy="1455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96"/>
              </a:lnSpc>
              <a:spcBef>
                <a:spcPct val="0"/>
              </a:spcBef>
            </a:pPr>
            <a:r>
              <a:rPr lang="en-US" sz="1229" spc="12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Gathering all prepared datasets together to have full form for dataset and it will be ready for more cleansing and transformation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-5845374" y="614832"/>
            <a:ext cx="15859325" cy="2877909"/>
            <a:chOff x="0" y="0"/>
            <a:chExt cx="21145767" cy="3837212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0" y="0"/>
              <a:ext cx="21145767" cy="3837212"/>
              <a:chOff x="0" y="0"/>
              <a:chExt cx="1537211" cy="27895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537211" cy="278950"/>
              </a:xfrm>
              <a:custGeom>
                <a:avLst/>
                <a:gdLst/>
                <a:ahLst/>
                <a:cxnLst/>
                <a:rect r="r" b="b" t="t" l="l"/>
                <a:pathLst>
                  <a:path h="278950" w="1537211">
                    <a:moveTo>
                      <a:pt x="1334011" y="0"/>
                    </a:moveTo>
                    <a:lnTo>
                      <a:pt x="0" y="0"/>
                    </a:lnTo>
                    <a:lnTo>
                      <a:pt x="203200" y="278950"/>
                    </a:lnTo>
                    <a:lnTo>
                      <a:pt x="1537211" y="278950"/>
                    </a:lnTo>
                    <a:lnTo>
                      <a:pt x="1334011" y="0"/>
                    </a:lnTo>
                    <a:close/>
                  </a:path>
                </a:pathLst>
              </a:custGeom>
              <a:solidFill>
                <a:srgbClr val="0101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101600" y="-19050"/>
                <a:ext cx="1334011" cy="2980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9" id="59"/>
            <p:cNvSpPr txBox="true"/>
            <p:nvPr/>
          </p:nvSpPr>
          <p:spPr>
            <a:xfrm rot="0">
              <a:off x="7411593" y="726188"/>
              <a:ext cx="10574054" cy="2278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940"/>
                </a:lnSpc>
                <a:spcBef>
                  <a:spcPct val="0"/>
                </a:spcBef>
              </a:pPr>
              <a:r>
                <a:rPr lang="en-US" sz="5029" spc="4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OVERVIEW ON WORKFLOW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122031" y="4270779"/>
            <a:ext cx="1828744" cy="182874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122031" y="6625687"/>
            <a:ext cx="1828744" cy="182874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3978888" y="799021"/>
            <a:ext cx="15859325" cy="2258023"/>
            <a:chOff x="0" y="0"/>
            <a:chExt cx="1537211" cy="2188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217114" y="4525922"/>
            <a:ext cx="1638579" cy="1034353"/>
          </a:xfrm>
          <a:custGeom>
            <a:avLst/>
            <a:gdLst/>
            <a:ahLst/>
            <a:cxnLst/>
            <a:rect r="r" b="b" t="t" l="l"/>
            <a:pathLst>
              <a:path h="1034353" w="1638579">
                <a:moveTo>
                  <a:pt x="0" y="0"/>
                </a:moveTo>
                <a:lnTo>
                  <a:pt x="1638578" y="0"/>
                </a:lnTo>
                <a:lnTo>
                  <a:pt x="1638578" y="1034353"/>
                </a:lnTo>
                <a:lnTo>
                  <a:pt x="0" y="10343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492888" y="6912936"/>
            <a:ext cx="1087030" cy="1188011"/>
          </a:xfrm>
          <a:custGeom>
            <a:avLst/>
            <a:gdLst/>
            <a:ahLst/>
            <a:cxnLst/>
            <a:rect r="r" b="b" t="t" l="l"/>
            <a:pathLst>
              <a:path h="1188011" w="1087030">
                <a:moveTo>
                  <a:pt x="0" y="0"/>
                </a:moveTo>
                <a:lnTo>
                  <a:pt x="1087030" y="0"/>
                </a:lnTo>
                <a:lnTo>
                  <a:pt x="1087030" y="1188011"/>
                </a:lnTo>
                <a:lnTo>
                  <a:pt x="0" y="1188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188259" y="4520966"/>
            <a:ext cx="7132181" cy="131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 b="true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NYC Traffic Collisions Dataset</a:t>
            </a:r>
          </a:p>
          <a:p>
            <a:pPr algn="l">
              <a:lnSpc>
                <a:spcPts val="2498"/>
              </a:lnSpc>
            </a:pPr>
            <a:r>
              <a:rPr lang="en-US" sz="1810" spc="17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“Motor Vehicle Collisions – Crashes”</a:t>
            </a:r>
          </a:p>
          <a:p>
            <a:pPr algn="l" marL="0" indent="0" lvl="0">
              <a:lnSpc>
                <a:spcPts val="2498"/>
              </a:lnSpc>
              <a:spcBef>
                <a:spcPct val="0"/>
              </a:spcBef>
            </a:pPr>
            <a:r>
              <a:rPr lang="en-US" sz="1810" spc="17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This dataset contains details for each reported motor vehicle collision event in New York City.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88259" y="6986993"/>
            <a:ext cx="7132181" cy="1001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 b="true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Public Holidays Dataset </a:t>
            </a:r>
          </a:p>
          <a:p>
            <a:pPr algn="l" marL="0" indent="0" lvl="0">
              <a:lnSpc>
                <a:spcPts val="2497"/>
              </a:lnSpc>
              <a:spcBef>
                <a:spcPct val="0"/>
              </a:spcBef>
            </a:pPr>
            <a:r>
              <a:rPr lang="en-US" sz="1809" spc="17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This API provides the dates and names of public holidays for a given year and country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08432" y="1304859"/>
            <a:ext cx="7930540" cy="113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SOURCES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03388" y="3541058"/>
            <a:ext cx="3486200" cy="360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4"/>
              </a:lnSpc>
            </a:pPr>
            <a:r>
              <a:rPr lang="en-US" sz="2140" spc="29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NYC Traffic Collisions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18647" y="2435830"/>
            <a:ext cx="8925353" cy="1465866"/>
            <a:chOff x="0" y="0"/>
            <a:chExt cx="4742992" cy="7789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42992" cy="778971"/>
            </a:xfrm>
            <a:custGeom>
              <a:avLst/>
              <a:gdLst/>
              <a:ahLst/>
              <a:cxnLst/>
              <a:rect r="r" b="b" t="t" l="l"/>
              <a:pathLst>
                <a:path h="778971" w="4742992">
                  <a:moveTo>
                    <a:pt x="21685" y="0"/>
                  </a:moveTo>
                  <a:lnTo>
                    <a:pt x="4721307" y="0"/>
                  </a:lnTo>
                  <a:cubicBezTo>
                    <a:pt x="4733283" y="0"/>
                    <a:pt x="4742992" y="9709"/>
                    <a:pt x="4742992" y="21685"/>
                  </a:cubicBezTo>
                  <a:lnTo>
                    <a:pt x="4742992" y="757286"/>
                  </a:lnTo>
                  <a:cubicBezTo>
                    <a:pt x="4742992" y="763037"/>
                    <a:pt x="4740707" y="768553"/>
                    <a:pt x="4736640" y="772620"/>
                  </a:cubicBezTo>
                  <a:cubicBezTo>
                    <a:pt x="4732574" y="776686"/>
                    <a:pt x="4727058" y="778971"/>
                    <a:pt x="4721307" y="778971"/>
                  </a:cubicBezTo>
                  <a:lnTo>
                    <a:pt x="21685" y="778971"/>
                  </a:lnTo>
                  <a:cubicBezTo>
                    <a:pt x="9709" y="778971"/>
                    <a:pt x="0" y="769262"/>
                    <a:pt x="0" y="757286"/>
                  </a:cubicBezTo>
                  <a:lnTo>
                    <a:pt x="0" y="21685"/>
                  </a:lnTo>
                  <a:cubicBezTo>
                    <a:pt x="0" y="15934"/>
                    <a:pt x="2285" y="10418"/>
                    <a:pt x="6351" y="6351"/>
                  </a:cubicBezTo>
                  <a:cubicBezTo>
                    <a:pt x="10418" y="2285"/>
                    <a:pt x="15934" y="0"/>
                    <a:pt x="21685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4742992" cy="788496"/>
            </a:xfrm>
            <a:prstGeom prst="rect">
              <a:avLst/>
            </a:prstGeom>
          </p:spPr>
          <p:txBody>
            <a:bodyPr anchor="ctr" rtlCol="false" tIns="50355" lIns="50355" bIns="50355" rIns="50355"/>
            <a:lstStyle/>
            <a:p>
              <a:pPr algn="ctr" marL="0" indent="0" lvl="0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73867" y="2837716"/>
            <a:ext cx="8214912" cy="63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1"/>
              </a:lnSpc>
            </a:pPr>
            <a:r>
              <a:rPr lang="en-US" b="true" sz="1870" spc="26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Source 1</a:t>
            </a:r>
          </a:p>
          <a:p>
            <a:pPr algn="ctr">
              <a:lnSpc>
                <a:spcPts val="2581"/>
              </a:lnSpc>
            </a:pPr>
            <a:r>
              <a:rPr lang="en-US" b="true" sz="1870" spc="26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NYC Traffic Collisions Dataset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18647" y="4092196"/>
            <a:ext cx="8925353" cy="2701505"/>
            <a:chOff x="0" y="0"/>
            <a:chExt cx="11900471" cy="360200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1900471" cy="3602007"/>
              <a:chOff x="0" y="0"/>
              <a:chExt cx="3715978" cy="112474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715978" cy="1124743"/>
              </a:xfrm>
              <a:custGeom>
                <a:avLst/>
                <a:gdLst/>
                <a:ahLst/>
                <a:cxnLst/>
                <a:rect r="r" b="b" t="t" l="l"/>
                <a:pathLst>
                  <a:path h="1124743" w="3715978">
                    <a:moveTo>
                      <a:pt x="21685" y="0"/>
                    </a:moveTo>
                    <a:lnTo>
                      <a:pt x="3694293" y="0"/>
                    </a:lnTo>
                    <a:cubicBezTo>
                      <a:pt x="3700044" y="0"/>
                      <a:pt x="3705559" y="2285"/>
                      <a:pt x="3709626" y="6351"/>
                    </a:cubicBezTo>
                    <a:cubicBezTo>
                      <a:pt x="3713693" y="10418"/>
                      <a:pt x="3715978" y="15934"/>
                      <a:pt x="3715978" y="21685"/>
                    </a:cubicBezTo>
                    <a:lnTo>
                      <a:pt x="3715978" y="1103058"/>
                    </a:lnTo>
                    <a:cubicBezTo>
                      <a:pt x="3715978" y="1115035"/>
                      <a:pt x="3706269" y="1124743"/>
                      <a:pt x="3694293" y="1124743"/>
                    </a:cubicBezTo>
                    <a:lnTo>
                      <a:pt x="21685" y="1124743"/>
                    </a:lnTo>
                    <a:cubicBezTo>
                      <a:pt x="15934" y="1124743"/>
                      <a:pt x="10418" y="1122459"/>
                      <a:pt x="6351" y="1118392"/>
                    </a:cubicBezTo>
                    <a:cubicBezTo>
                      <a:pt x="2285" y="1114325"/>
                      <a:pt x="0" y="1108810"/>
                      <a:pt x="0" y="1103058"/>
                    </a:cubicBezTo>
                    <a:lnTo>
                      <a:pt x="0" y="21685"/>
                    </a:lnTo>
                    <a:cubicBezTo>
                      <a:pt x="0" y="15934"/>
                      <a:pt x="2285" y="10418"/>
                      <a:pt x="6351" y="6351"/>
                    </a:cubicBezTo>
                    <a:cubicBezTo>
                      <a:pt x="10418" y="2285"/>
                      <a:pt x="15934" y="0"/>
                      <a:pt x="21685" y="0"/>
                    </a:cubicBezTo>
                    <a:close/>
                  </a:path>
                </a:pathLst>
              </a:custGeom>
              <a:solidFill>
                <a:srgbClr val="FFFFFF">
                  <a:alpha val="86667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3715978" cy="1143793"/>
              </a:xfrm>
              <a:prstGeom prst="rect">
                <a:avLst/>
              </a:prstGeom>
            </p:spPr>
            <p:txBody>
              <a:bodyPr anchor="ctr" rtlCol="false" tIns="32136" lIns="32136" bIns="32136" rIns="32136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320443" y="480076"/>
              <a:ext cx="10967056" cy="730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99"/>
                </a:lnSpc>
              </a:pPr>
              <a:r>
                <a:rPr lang="en-US" sz="1666" spc="23">
                  <a:solidFill>
                    <a:srgbClr val="04050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“Motor Vehicle Collisions – Crashes” </a:t>
              </a:r>
            </a:p>
            <a:p>
              <a:pPr algn="ctr">
                <a:lnSpc>
                  <a:spcPts val="2299"/>
                </a:lnSpc>
              </a:pPr>
              <a:r>
                <a:rPr lang="en-US" sz="1666" spc="23">
                  <a:solidFill>
                    <a:srgbClr val="04050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It is Public Dataset as CSV file downloaded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20443" y="1444534"/>
              <a:ext cx="11450443" cy="730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59724" indent="-179862" lvl="1">
                <a:lnSpc>
                  <a:spcPts val="2299"/>
                </a:lnSpc>
                <a:buFont typeface="Arial"/>
                <a:buChar char="•"/>
              </a:pPr>
              <a:r>
                <a:rPr lang="en-US" sz="1666" spc="23">
                  <a:solidFill>
                    <a:srgbClr val="04050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Extract this data using python library called pandas with method read_csv</a:t>
              </a:r>
            </a:p>
            <a:p>
              <a:pPr algn="l" marL="359724" indent="-179862" lvl="1">
                <a:lnSpc>
                  <a:spcPts val="2299"/>
                </a:lnSpc>
                <a:buFont typeface="Arial"/>
                <a:buChar char="•"/>
              </a:pPr>
              <a:r>
                <a:rPr lang="en-US" sz="1666" spc="23">
                  <a:solidFill>
                    <a:srgbClr val="04050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Convert it into Pandas Dataframe.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2435830"/>
            <a:ext cx="8925353" cy="1465866"/>
            <a:chOff x="0" y="0"/>
            <a:chExt cx="4742992" cy="77897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42992" cy="778971"/>
            </a:xfrm>
            <a:custGeom>
              <a:avLst/>
              <a:gdLst/>
              <a:ahLst/>
              <a:cxnLst/>
              <a:rect r="r" b="b" t="t" l="l"/>
              <a:pathLst>
                <a:path h="778971" w="4742992">
                  <a:moveTo>
                    <a:pt x="21685" y="0"/>
                  </a:moveTo>
                  <a:lnTo>
                    <a:pt x="4721307" y="0"/>
                  </a:lnTo>
                  <a:cubicBezTo>
                    <a:pt x="4733283" y="0"/>
                    <a:pt x="4742992" y="9709"/>
                    <a:pt x="4742992" y="21685"/>
                  </a:cubicBezTo>
                  <a:lnTo>
                    <a:pt x="4742992" y="757286"/>
                  </a:lnTo>
                  <a:cubicBezTo>
                    <a:pt x="4742992" y="763037"/>
                    <a:pt x="4740707" y="768553"/>
                    <a:pt x="4736640" y="772620"/>
                  </a:cubicBezTo>
                  <a:cubicBezTo>
                    <a:pt x="4732574" y="776686"/>
                    <a:pt x="4727058" y="778971"/>
                    <a:pt x="4721307" y="778971"/>
                  </a:cubicBezTo>
                  <a:lnTo>
                    <a:pt x="21685" y="778971"/>
                  </a:lnTo>
                  <a:cubicBezTo>
                    <a:pt x="9709" y="778971"/>
                    <a:pt x="0" y="769262"/>
                    <a:pt x="0" y="757286"/>
                  </a:cubicBezTo>
                  <a:lnTo>
                    <a:pt x="0" y="21685"/>
                  </a:lnTo>
                  <a:cubicBezTo>
                    <a:pt x="0" y="15934"/>
                    <a:pt x="2285" y="10418"/>
                    <a:pt x="6351" y="6351"/>
                  </a:cubicBezTo>
                  <a:cubicBezTo>
                    <a:pt x="10418" y="2285"/>
                    <a:pt x="15934" y="0"/>
                    <a:pt x="21685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4742992" cy="788496"/>
            </a:xfrm>
            <a:prstGeom prst="rect">
              <a:avLst/>
            </a:prstGeom>
          </p:spPr>
          <p:txBody>
            <a:bodyPr anchor="ctr" rtlCol="false" tIns="50355" lIns="50355" bIns="50355" rIns="50355"/>
            <a:lstStyle/>
            <a:p>
              <a:pPr algn="ctr" marL="0" indent="0" lvl="0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499221" y="2837716"/>
            <a:ext cx="8214912" cy="63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1"/>
              </a:lnSpc>
            </a:pPr>
            <a:r>
              <a:rPr lang="en-US" b="true" sz="1870" spc="26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Source 2</a:t>
            </a:r>
          </a:p>
          <a:p>
            <a:pPr algn="ctr">
              <a:lnSpc>
                <a:spcPts val="2581"/>
              </a:lnSpc>
            </a:pPr>
            <a:r>
              <a:rPr lang="en-US" b="true" sz="1870" spc="26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Public Holidays Dataset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144000" y="4064452"/>
            <a:ext cx="8925353" cy="2729249"/>
            <a:chOff x="0" y="0"/>
            <a:chExt cx="11900471" cy="3638999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1900471" cy="3638999"/>
              <a:chOff x="0" y="0"/>
              <a:chExt cx="3715978" cy="113629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715978" cy="1136294"/>
              </a:xfrm>
              <a:custGeom>
                <a:avLst/>
                <a:gdLst/>
                <a:ahLst/>
                <a:cxnLst/>
                <a:rect r="r" b="b" t="t" l="l"/>
                <a:pathLst>
                  <a:path h="1136294" w="3715978">
                    <a:moveTo>
                      <a:pt x="21685" y="0"/>
                    </a:moveTo>
                    <a:lnTo>
                      <a:pt x="3694293" y="0"/>
                    </a:lnTo>
                    <a:cubicBezTo>
                      <a:pt x="3700044" y="0"/>
                      <a:pt x="3705559" y="2285"/>
                      <a:pt x="3709626" y="6351"/>
                    </a:cubicBezTo>
                    <a:cubicBezTo>
                      <a:pt x="3713693" y="10418"/>
                      <a:pt x="3715978" y="15934"/>
                      <a:pt x="3715978" y="21685"/>
                    </a:cubicBezTo>
                    <a:lnTo>
                      <a:pt x="3715978" y="1114609"/>
                    </a:lnTo>
                    <a:cubicBezTo>
                      <a:pt x="3715978" y="1126586"/>
                      <a:pt x="3706269" y="1136294"/>
                      <a:pt x="3694293" y="1136294"/>
                    </a:cubicBezTo>
                    <a:lnTo>
                      <a:pt x="21685" y="1136294"/>
                    </a:lnTo>
                    <a:cubicBezTo>
                      <a:pt x="15934" y="1136294"/>
                      <a:pt x="10418" y="1134010"/>
                      <a:pt x="6351" y="1129943"/>
                    </a:cubicBezTo>
                    <a:cubicBezTo>
                      <a:pt x="2285" y="1125876"/>
                      <a:pt x="0" y="1120360"/>
                      <a:pt x="0" y="1114609"/>
                    </a:cubicBezTo>
                    <a:lnTo>
                      <a:pt x="0" y="21685"/>
                    </a:lnTo>
                    <a:cubicBezTo>
                      <a:pt x="0" y="15934"/>
                      <a:pt x="2285" y="10418"/>
                      <a:pt x="6351" y="6351"/>
                    </a:cubicBezTo>
                    <a:cubicBezTo>
                      <a:pt x="10418" y="2285"/>
                      <a:pt x="15934" y="0"/>
                      <a:pt x="21685" y="0"/>
                    </a:cubicBezTo>
                    <a:close/>
                  </a:path>
                </a:pathLst>
              </a:custGeom>
              <a:solidFill>
                <a:srgbClr val="FFFFFF">
                  <a:alpha val="86667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9050"/>
                <a:ext cx="3715978" cy="1155344"/>
              </a:xfrm>
              <a:prstGeom prst="rect">
                <a:avLst/>
              </a:prstGeom>
            </p:spPr>
            <p:txBody>
              <a:bodyPr anchor="ctr" rtlCol="false" tIns="32136" lIns="32136" bIns="32136" rIns="32136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20443" y="480076"/>
              <a:ext cx="10967056" cy="1111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99"/>
                </a:lnSpc>
              </a:pPr>
              <a:r>
                <a:rPr lang="en-US" sz="1666" spc="23">
                  <a:solidFill>
                    <a:srgbClr val="04050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“Public Holidays in NYC”</a:t>
              </a:r>
            </a:p>
            <a:p>
              <a:pPr algn="ctr">
                <a:lnSpc>
                  <a:spcPts val="2299"/>
                </a:lnSpc>
              </a:pPr>
              <a:r>
                <a:rPr lang="en-US" sz="1666" spc="23">
                  <a:solidFill>
                    <a:srgbClr val="04050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Dager.ai API: This is API called which has public holidays of specific country within specific Year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20443" y="1765733"/>
              <a:ext cx="11450443" cy="1492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59724" indent="-179862" lvl="1">
                <a:lnSpc>
                  <a:spcPts val="2299"/>
                </a:lnSpc>
                <a:buFont typeface="Arial"/>
                <a:buChar char="•"/>
              </a:pPr>
              <a:r>
                <a:rPr lang="en-US" sz="1666" spc="23">
                  <a:solidFill>
                    <a:srgbClr val="04050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Extract this data using python library called requests responsible for get https requests</a:t>
              </a:r>
            </a:p>
            <a:p>
              <a:pPr algn="l" marL="359724" indent="-179862" lvl="1">
                <a:lnSpc>
                  <a:spcPts val="2299"/>
                </a:lnSpc>
                <a:buFont typeface="Arial"/>
                <a:buChar char="•"/>
              </a:pPr>
              <a:r>
                <a:rPr lang="en-US" sz="1666" spc="23">
                  <a:solidFill>
                    <a:srgbClr val="04050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Convert it into JSON using python library called json </a:t>
              </a:r>
            </a:p>
            <a:p>
              <a:pPr algn="l" marL="359724" indent="-179862" lvl="1">
                <a:lnSpc>
                  <a:spcPts val="2299"/>
                </a:lnSpc>
                <a:buFont typeface="Arial"/>
                <a:buChar char="•"/>
              </a:pPr>
              <a:r>
                <a:rPr lang="en-US" sz="1666" spc="23">
                  <a:solidFill>
                    <a:srgbClr val="04050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Convert it into Pandas Data frame.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18647" y="6984201"/>
            <a:ext cx="8925353" cy="2636160"/>
            <a:chOff x="0" y="0"/>
            <a:chExt cx="3715978" cy="10975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15978" cy="1097538"/>
            </a:xfrm>
            <a:custGeom>
              <a:avLst/>
              <a:gdLst/>
              <a:ahLst/>
              <a:cxnLst/>
              <a:rect r="r" b="b" t="t" l="l"/>
              <a:pathLst>
                <a:path h="1097538" w="3715978">
                  <a:moveTo>
                    <a:pt x="21685" y="0"/>
                  </a:moveTo>
                  <a:lnTo>
                    <a:pt x="3694293" y="0"/>
                  </a:lnTo>
                  <a:cubicBezTo>
                    <a:pt x="3700044" y="0"/>
                    <a:pt x="3705559" y="2285"/>
                    <a:pt x="3709626" y="6351"/>
                  </a:cubicBezTo>
                  <a:cubicBezTo>
                    <a:pt x="3713693" y="10418"/>
                    <a:pt x="3715978" y="15934"/>
                    <a:pt x="3715978" y="21685"/>
                  </a:cubicBezTo>
                  <a:lnTo>
                    <a:pt x="3715978" y="1075853"/>
                  </a:lnTo>
                  <a:cubicBezTo>
                    <a:pt x="3715978" y="1087829"/>
                    <a:pt x="3706269" y="1097538"/>
                    <a:pt x="3694293" y="1097538"/>
                  </a:cubicBezTo>
                  <a:lnTo>
                    <a:pt x="21685" y="1097538"/>
                  </a:lnTo>
                  <a:cubicBezTo>
                    <a:pt x="15934" y="1097538"/>
                    <a:pt x="10418" y="1095253"/>
                    <a:pt x="6351" y="1091186"/>
                  </a:cubicBezTo>
                  <a:cubicBezTo>
                    <a:pt x="2285" y="1087120"/>
                    <a:pt x="0" y="1081604"/>
                    <a:pt x="0" y="1075853"/>
                  </a:cubicBezTo>
                  <a:lnTo>
                    <a:pt x="0" y="21685"/>
                  </a:lnTo>
                  <a:cubicBezTo>
                    <a:pt x="0" y="15934"/>
                    <a:pt x="2285" y="10418"/>
                    <a:pt x="6351" y="6351"/>
                  </a:cubicBezTo>
                  <a:cubicBezTo>
                    <a:pt x="10418" y="2285"/>
                    <a:pt x="15934" y="0"/>
                    <a:pt x="21685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3715978" cy="1116588"/>
            </a:xfrm>
            <a:prstGeom prst="rect">
              <a:avLst/>
            </a:prstGeom>
          </p:spPr>
          <p:txBody>
            <a:bodyPr anchor="ctr" rtlCol="false" tIns="32136" lIns="32136" bIns="32136" rIns="32136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458979" y="7339496"/>
            <a:ext cx="8225292" cy="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9"/>
              </a:lnSpc>
            </a:pPr>
            <a:r>
              <a:rPr lang="en-US" sz="1666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File Limitations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58979" y="7777089"/>
            <a:ext cx="8587832" cy="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9724" indent="-179862" lvl="1">
              <a:lnSpc>
                <a:spcPts val="2299"/>
              </a:lnSpc>
              <a:buFont typeface="Arial"/>
              <a:buChar char="•"/>
            </a:pPr>
            <a:r>
              <a:rPr lang="en-US" sz="1666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This Files contains many years, so it is very large to process.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144000" y="6984201"/>
            <a:ext cx="8925353" cy="2672555"/>
            <a:chOff x="0" y="0"/>
            <a:chExt cx="3715978" cy="111269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715978" cy="1112690"/>
            </a:xfrm>
            <a:custGeom>
              <a:avLst/>
              <a:gdLst/>
              <a:ahLst/>
              <a:cxnLst/>
              <a:rect r="r" b="b" t="t" l="l"/>
              <a:pathLst>
                <a:path h="1112690" w="3715978">
                  <a:moveTo>
                    <a:pt x="21685" y="0"/>
                  </a:moveTo>
                  <a:lnTo>
                    <a:pt x="3694293" y="0"/>
                  </a:lnTo>
                  <a:cubicBezTo>
                    <a:pt x="3700044" y="0"/>
                    <a:pt x="3705559" y="2285"/>
                    <a:pt x="3709626" y="6351"/>
                  </a:cubicBezTo>
                  <a:cubicBezTo>
                    <a:pt x="3713693" y="10418"/>
                    <a:pt x="3715978" y="15934"/>
                    <a:pt x="3715978" y="21685"/>
                  </a:cubicBezTo>
                  <a:lnTo>
                    <a:pt x="3715978" y="1091005"/>
                  </a:lnTo>
                  <a:cubicBezTo>
                    <a:pt x="3715978" y="1102982"/>
                    <a:pt x="3706269" y="1112690"/>
                    <a:pt x="3694293" y="1112690"/>
                  </a:cubicBezTo>
                  <a:lnTo>
                    <a:pt x="21685" y="1112690"/>
                  </a:lnTo>
                  <a:cubicBezTo>
                    <a:pt x="15934" y="1112690"/>
                    <a:pt x="10418" y="1110406"/>
                    <a:pt x="6351" y="1106339"/>
                  </a:cubicBezTo>
                  <a:cubicBezTo>
                    <a:pt x="2285" y="1102272"/>
                    <a:pt x="0" y="1096756"/>
                    <a:pt x="0" y="1091005"/>
                  </a:cubicBezTo>
                  <a:lnTo>
                    <a:pt x="0" y="21685"/>
                  </a:lnTo>
                  <a:cubicBezTo>
                    <a:pt x="0" y="15934"/>
                    <a:pt x="2285" y="10418"/>
                    <a:pt x="6351" y="6351"/>
                  </a:cubicBezTo>
                  <a:cubicBezTo>
                    <a:pt x="10418" y="2285"/>
                    <a:pt x="15934" y="0"/>
                    <a:pt x="21685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3715978" cy="1131740"/>
            </a:xfrm>
            <a:prstGeom prst="rect">
              <a:avLst/>
            </a:prstGeom>
          </p:spPr>
          <p:txBody>
            <a:bodyPr anchor="ctr" rtlCol="false" tIns="32136" lIns="32136" bIns="32136" rIns="32136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9384332" y="7339496"/>
            <a:ext cx="8225292" cy="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9"/>
              </a:lnSpc>
            </a:pPr>
            <a:r>
              <a:rPr lang="en-US" sz="1666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API Limitations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384332" y="7777089"/>
            <a:ext cx="8587832" cy="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9724" indent="-179862" lvl="1">
              <a:lnSpc>
                <a:spcPts val="2299"/>
              </a:lnSpc>
              <a:buFont typeface="Arial"/>
              <a:buChar char="•"/>
            </a:pPr>
            <a:r>
              <a:rPr lang="en-US" sz="1666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This API only takes one year as an input in the url.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384332" y="8312292"/>
            <a:ext cx="8225292" cy="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9"/>
              </a:lnSpc>
            </a:pPr>
            <a:r>
              <a:rPr lang="en-US" sz="1666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Handling Limitations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84332" y="8705838"/>
            <a:ext cx="8587832" cy="55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9724" indent="-179862" lvl="1">
              <a:lnSpc>
                <a:spcPts val="2299"/>
              </a:lnSpc>
              <a:buFont typeface="Arial"/>
              <a:buChar char="•"/>
            </a:pPr>
            <a:r>
              <a:rPr lang="en-US" sz="1666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Iterating through the API over multiple years in each pass, allowing us to dynamically extract all public holidays.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58979" y="8129526"/>
            <a:ext cx="8225292" cy="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9"/>
              </a:lnSpc>
            </a:pPr>
            <a:r>
              <a:rPr lang="en-US" sz="1666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Handling Limitations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58979" y="8523072"/>
            <a:ext cx="8587832" cy="55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9724" indent="-179862" lvl="1">
              <a:lnSpc>
                <a:spcPts val="2299"/>
              </a:lnSpc>
              <a:buFont typeface="Arial"/>
              <a:buChar char="•"/>
            </a:pPr>
            <a:r>
              <a:rPr lang="en-US" sz="1666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Extracting data by sampling within specific years that fall within a definite range.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4590688" y="236804"/>
            <a:ext cx="9106624" cy="1755983"/>
            <a:chOff x="0" y="0"/>
            <a:chExt cx="12142165" cy="2341310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2142165" cy="2341310"/>
              <a:chOff x="0" y="0"/>
              <a:chExt cx="3048652" cy="587856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048652" cy="587856"/>
              </a:xfrm>
              <a:custGeom>
                <a:avLst/>
                <a:gdLst/>
                <a:ahLst/>
                <a:cxnLst/>
                <a:rect r="r" b="b" t="t" l="l"/>
                <a:pathLst>
                  <a:path h="587856" w="3048652">
                    <a:moveTo>
                      <a:pt x="21254" y="0"/>
                    </a:moveTo>
                    <a:lnTo>
                      <a:pt x="3027399" y="0"/>
                    </a:lnTo>
                    <a:cubicBezTo>
                      <a:pt x="3033036" y="0"/>
                      <a:pt x="3038442" y="2239"/>
                      <a:pt x="3042427" y="6225"/>
                    </a:cubicBezTo>
                    <a:cubicBezTo>
                      <a:pt x="3046413" y="10211"/>
                      <a:pt x="3048652" y="15617"/>
                      <a:pt x="3048652" y="21254"/>
                    </a:cubicBezTo>
                    <a:lnTo>
                      <a:pt x="3048652" y="566602"/>
                    </a:lnTo>
                    <a:cubicBezTo>
                      <a:pt x="3048652" y="572239"/>
                      <a:pt x="3046413" y="577645"/>
                      <a:pt x="3042427" y="581631"/>
                    </a:cubicBezTo>
                    <a:cubicBezTo>
                      <a:pt x="3038442" y="585617"/>
                      <a:pt x="3033036" y="587856"/>
                      <a:pt x="3027399" y="587856"/>
                    </a:cubicBezTo>
                    <a:lnTo>
                      <a:pt x="21254" y="587856"/>
                    </a:lnTo>
                    <a:cubicBezTo>
                      <a:pt x="15617" y="587856"/>
                      <a:pt x="10211" y="585617"/>
                      <a:pt x="6225" y="581631"/>
                    </a:cubicBezTo>
                    <a:cubicBezTo>
                      <a:pt x="2239" y="577645"/>
                      <a:pt x="0" y="572239"/>
                      <a:pt x="0" y="566602"/>
                    </a:cubicBezTo>
                    <a:lnTo>
                      <a:pt x="0" y="21254"/>
                    </a:lnTo>
                    <a:cubicBezTo>
                      <a:pt x="0" y="15617"/>
                      <a:pt x="2239" y="10211"/>
                      <a:pt x="6225" y="6225"/>
                    </a:cubicBezTo>
                    <a:cubicBezTo>
                      <a:pt x="10211" y="2239"/>
                      <a:pt x="15617" y="0"/>
                      <a:pt x="21254" y="0"/>
                    </a:cubicBezTo>
                    <a:close/>
                  </a:path>
                </a:pathLst>
              </a:custGeom>
              <a:solidFill>
                <a:srgbClr val="FFFFFF">
                  <a:alpha val="86667"/>
                </a:srgbClr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9525"/>
                <a:ext cx="3048652" cy="597381"/>
              </a:xfrm>
              <a:prstGeom prst="rect">
                <a:avLst/>
              </a:prstGeom>
            </p:spPr>
            <p:txBody>
              <a:bodyPr anchor="ctr" rtlCol="false" tIns="39966" lIns="39966" bIns="39966" rIns="39966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1610189" y="762393"/>
              <a:ext cx="8921788" cy="7403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25"/>
                </a:lnSpc>
                <a:spcBef>
                  <a:spcPct val="0"/>
                </a:spcBef>
              </a:pPr>
              <a:r>
                <a:rPr lang="en-US" sz="3279" spc="114">
                  <a:solidFill>
                    <a:srgbClr val="01010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DATA EXTRACTION</a:t>
              </a:r>
            </a:p>
          </p:txBody>
        </p:sp>
        <p:sp>
          <p:nvSpPr>
            <p:cNvPr name="Freeform 43" id="43"/>
            <p:cNvSpPr/>
            <p:nvPr/>
          </p:nvSpPr>
          <p:spPr>
            <a:xfrm flipH="false" flipV="false" rot="0">
              <a:off x="789397" y="351916"/>
              <a:ext cx="1641583" cy="1637479"/>
            </a:xfrm>
            <a:custGeom>
              <a:avLst/>
              <a:gdLst/>
              <a:ahLst/>
              <a:cxnLst/>
              <a:rect r="r" b="b" t="t" l="l"/>
              <a:pathLst>
                <a:path h="1637479" w="1641583">
                  <a:moveTo>
                    <a:pt x="0" y="0"/>
                  </a:moveTo>
                  <a:lnTo>
                    <a:pt x="1641583" y="0"/>
                  </a:lnTo>
                  <a:lnTo>
                    <a:pt x="1641583" y="1637479"/>
                  </a:lnTo>
                  <a:lnTo>
                    <a:pt x="0" y="1637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9711185" y="351916"/>
              <a:ext cx="1641583" cy="1637479"/>
            </a:xfrm>
            <a:custGeom>
              <a:avLst/>
              <a:gdLst/>
              <a:ahLst/>
              <a:cxnLst/>
              <a:rect r="r" b="b" t="t" l="l"/>
              <a:pathLst>
                <a:path h="1637479" w="1641583">
                  <a:moveTo>
                    <a:pt x="0" y="0"/>
                  </a:moveTo>
                  <a:lnTo>
                    <a:pt x="1641583" y="0"/>
                  </a:lnTo>
                  <a:lnTo>
                    <a:pt x="1641583" y="1637479"/>
                  </a:lnTo>
                  <a:lnTo>
                    <a:pt x="0" y="1637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-6058529" y="289757"/>
            <a:ext cx="10158217" cy="1446309"/>
            <a:chOff x="0" y="0"/>
            <a:chExt cx="13544289" cy="1928412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13544289" cy="1928412"/>
              <a:chOff x="0" y="0"/>
              <a:chExt cx="1537211" cy="218865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537211" cy="218865"/>
              </a:xfrm>
              <a:custGeom>
                <a:avLst/>
                <a:gdLst/>
                <a:ahLst/>
                <a:cxnLst/>
                <a:rect r="r" b="b" t="t" l="l"/>
                <a:pathLst>
                  <a:path h="218865" w="1537211">
                    <a:moveTo>
                      <a:pt x="1334011" y="0"/>
                    </a:moveTo>
                    <a:lnTo>
                      <a:pt x="0" y="0"/>
                    </a:lnTo>
                    <a:lnTo>
                      <a:pt x="203200" y="218865"/>
                    </a:lnTo>
                    <a:lnTo>
                      <a:pt x="1537211" y="218865"/>
                    </a:lnTo>
                    <a:lnTo>
                      <a:pt x="1334011" y="0"/>
                    </a:lnTo>
                    <a:close/>
                  </a:path>
                </a:pathLst>
              </a:custGeom>
              <a:solidFill>
                <a:srgbClr val="0101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101600" y="-19050"/>
                <a:ext cx="1334011" cy="2379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8369568" y="254432"/>
              <a:ext cx="3545117" cy="1362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54"/>
                </a:lnSpc>
                <a:spcBef>
                  <a:spcPct val="0"/>
                </a:spcBef>
              </a:pPr>
              <a:r>
                <a:rPr lang="en-US" sz="3010" spc="24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WORKFLOWSTEP 1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03388" y="3541058"/>
            <a:ext cx="3486200" cy="360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4"/>
              </a:lnSpc>
            </a:pPr>
            <a:r>
              <a:rPr lang="en-US" sz="2140" spc="29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NYC Traffic Collisions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18647" y="2435830"/>
            <a:ext cx="8925353" cy="1465866"/>
            <a:chOff x="0" y="0"/>
            <a:chExt cx="4742992" cy="7789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42992" cy="778971"/>
            </a:xfrm>
            <a:custGeom>
              <a:avLst/>
              <a:gdLst/>
              <a:ahLst/>
              <a:cxnLst/>
              <a:rect r="r" b="b" t="t" l="l"/>
              <a:pathLst>
                <a:path h="778971" w="4742992">
                  <a:moveTo>
                    <a:pt x="21685" y="0"/>
                  </a:moveTo>
                  <a:lnTo>
                    <a:pt x="4721307" y="0"/>
                  </a:lnTo>
                  <a:cubicBezTo>
                    <a:pt x="4733283" y="0"/>
                    <a:pt x="4742992" y="9709"/>
                    <a:pt x="4742992" y="21685"/>
                  </a:cubicBezTo>
                  <a:lnTo>
                    <a:pt x="4742992" y="757286"/>
                  </a:lnTo>
                  <a:cubicBezTo>
                    <a:pt x="4742992" y="763037"/>
                    <a:pt x="4740707" y="768553"/>
                    <a:pt x="4736640" y="772620"/>
                  </a:cubicBezTo>
                  <a:cubicBezTo>
                    <a:pt x="4732574" y="776686"/>
                    <a:pt x="4727058" y="778971"/>
                    <a:pt x="4721307" y="778971"/>
                  </a:cubicBezTo>
                  <a:lnTo>
                    <a:pt x="21685" y="778971"/>
                  </a:lnTo>
                  <a:cubicBezTo>
                    <a:pt x="9709" y="778971"/>
                    <a:pt x="0" y="769262"/>
                    <a:pt x="0" y="757286"/>
                  </a:cubicBezTo>
                  <a:lnTo>
                    <a:pt x="0" y="21685"/>
                  </a:lnTo>
                  <a:cubicBezTo>
                    <a:pt x="0" y="15934"/>
                    <a:pt x="2285" y="10418"/>
                    <a:pt x="6351" y="6351"/>
                  </a:cubicBezTo>
                  <a:cubicBezTo>
                    <a:pt x="10418" y="2285"/>
                    <a:pt x="15934" y="0"/>
                    <a:pt x="21685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4742992" cy="788496"/>
            </a:xfrm>
            <a:prstGeom prst="rect">
              <a:avLst/>
            </a:prstGeom>
          </p:spPr>
          <p:txBody>
            <a:bodyPr anchor="ctr" rtlCol="false" tIns="50355" lIns="50355" bIns="50355" rIns="50355"/>
            <a:lstStyle/>
            <a:p>
              <a:pPr algn="ctr" marL="0" indent="0" lvl="0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73867" y="2837716"/>
            <a:ext cx="8214912" cy="63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1"/>
              </a:lnSpc>
            </a:pPr>
            <a:r>
              <a:rPr lang="en-US" b="true" sz="1870" spc="26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Source 1</a:t>
            </a:r>
          </a:p>
          <a:p>
            <a:pPr algn="ctr">
              <a:lnSpc>
                <a:spcPts val="2581"/>
              </a:lnSpc>
            </a:pPr>
            <a:r>
              <a:rPr lang="en-US" b="true" sz="1870" spc="26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NYC Traffic Collisions Dataset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44000" y="2435830"/>
            <a:ext cx="8925353" cy="1465866"/>
            <a:chOff x="0" y="0"/>
            <a:chExt cx="4742992" cy="7789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42992" cy="778971"/>
            </a:xfrm>
            <a:custGeom>
              <a:avLst/>
              <a:gdLst/>
              <a:ahLst/>
              <a:cxnLst/>
              <a:rect r="r" b="b" t="t" l="l"/>
              <a:pathLst>
                <a:path h="778971" w="4742992">
                  <a:moveTo>
                    <a:pt x="21685" y="0"/>
                  </a:moveTo>
                  <a:lnTo>
                    <a:pt x="4721307" y="0"/>
                  </a:lnTo>
                  <a:cubicBezTo>
                    <a:pt x="4733283" y="0"/>
                    <a:pt x="4742992" y="9709"/>
                    <a:pt x="4742992" y="21685"/>
                  </a:cubicBezTo>
                  <a:lnTo>
                    <a:pt x="4742992" y="757286"/>
                  </a:lnTo>
                  <a:cubicBezTo>
                    <a:pt x="4742992" y="763037"/>
                    <a:pt x="4740707" y="768553"/>
                    <a:pt x="4736640" y="772620"/>
                  </a:cubicBezTo>
                  <a:cubicBezTo>
                    <a:pt x="4732574" y="776686"/>
                    <a:pt x="4727058" y="778971"/>
                    <a:pt x="4721307" y="778971"/>
                  </a:cubicBezTo>
                  <a:lnTo>
                    <a:pt x="21685" y="778971"/>
                  </a:lnTo>
                  <a:cubicBezTo>
                    <a:pt x="9709" y="778971"/>
                    <a:pt x="0" y="769262"/>
                    <a:pt x="0" y="757286"/>
                  </a:cubicBezTo>
                  <a:lnTo>
                    <a:pt x="0" y="21685"/>
                  </a:lnTo>
                  <a:cubicBezTo>
                    <a:pt x="0" y="15934"/>
                    <a:pt x="2285" y="10418"/>
                    <a:pt x="6351" y="6351"/>
                  </a:cubicBezTo>
                  <a:cubicBezTo>
                    <a:pt x="10418" y="2285"/>
                    <a:pt x="15934" y="0"/>
                    <a:pt x="21685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4742992" cy="788496"/>
            </a:xfrm>
            <a:prstGeom prst="rect">
              <a:avLst/>
            </a:prstGeom>
          </p:spPr>
          <p:txBody>
            <a:bodyPr anchor="ctr" rtlCol="false" tIns="50355" lIns="50355" bIns="50355" rIns="50355"/>
            <a:lstStyle/>
            <a:p>
              <a:pPr algn="ctr" marL="0" indent="0" lvl="0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499221" y="2837716"/>
            <a:ext cx="8214912" cy="63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1"/>
              </a:lnSpc>
            </a:pPr>
            <a:r>
              <a:rPr lang="en-US" b="true" sz="1870" spc="26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Source 2</a:t>
            </a:r>
          </a:p>
          <a:p>
            <a:pPr algn="ctr">
              <a:lnSpc>
                <a:spcPts val="2581"/>
              </a:lnSpc>
            </a:pPr>
            <a:r>
              <a:rPr lang="en-US" b="true" sz="1870" spc="26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Public Holidays Dataset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18647" y="4092196"/>
            <a:ext cx="8925353" cy="2701505"/>
            <a:chOff x="0" y="0"/>
            <a:chExt cx="11900471" cy="360200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1900471" cy="3602007"/>
              <a:chOff x="0" y="0"/>
              <a:chExt cx="3715978" cy="112474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715978" cy="1124743"/>
              </a:xfrm>
              <a:custGeom>
                <a:avLst/>
                <a:gdLst/>
                <a:ahLst/>
                <a:cxnLst/>
                <a:rect r="r" b="b" t="t" l="l"/>
                <a:pathLst>
                  <a:path h="1124743" w="3715978">
                    <a:moveTo>
                      <a:pt x="21685" y="0"/>
                    </a:moveTo>
                    <a:lnTo>
                      <a:pt x="3694293" y="0"/>
                    </a:lnTo>
                    <a:cubicBezTo>
                      <a:pt x="3700044" y="0"/>
                      <a:pt x="3705559" y="2285"/>
                      <a:pt x="3709626" y="6351"/>
                    </a:cubicBezTo>
                    <a:cubicBezTo>
                      <a:pt x="3713693" y="10418"/>
                      <a:pt x="3715978" y="15934"/>
                      <a:pt x="3715978" y="21685"/>
                    </a:cubicBezTo>
                    <a:lnTo>
                      <a:pt x="3715978" y="1103058"/>
                    </a:lnTo>
                    <a:cubicBezTo>
                      <a:pt x="3715978" y="1115035"/>
                      <a:pt x="3706269" y="1124743"/>
                      <a:pt x="3694293" y="1124743"/>
                    </a:cubicBezTo>
                    <a:lnTo>
                      <a:pt x="21685" y="1124743"/>
                    </a:lnTo>
                    <a:cubicBezTo>
                      <a:pt x="15934" y="1124743"/>
                      <a:pt x="10418" y="1122459"/>
                      <a:pt x="6351" y="1118392"/>
                    </a:cubicBezTo>
                    <a:cubicBezTo>
                      <a:pt x="2285" y="1114325"/>
                      <a:pt x="0" y="1108810"/>
                      <a:pt x="0" y="1103058"/>
                    </a:cubicBezTo>
                    <a:lnTo>
                      <a:pt x="0" y="21685"/>
                    </a:lnTo>
                    <a:cubicBezTo>
                      <a:pt x="0" y="15934"/>
                      <a:pt x="2285" y="10418"/>
                      <a:pt x="6351" y="6351"/>
                    </a:cubicBezTo>
                    <a:cubicBezTo>
                      <a:pt x="10418" y="2285"/>
                      <a:pt x="15934" y="0"/>
                      <a:pt x="21685" y="0"/>
                    </a:cubicBezTo>
                    <a:close/>
                  </a:path>
                </a:pathLst>
              </a:custGeom>
              <a:solidFill>
                <a:srgbClr val="FFFFFF">
                  <a:alpha val="86667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3715978" cy="1143793"/>
              </a:xfrm>
              <a:prstGeom prst="rect">
                <a:avLst/>
              </a:prstGeom>
            </p:spPr>
            <p:txBody>
              <a:bodyPr anchor="ctr" rtlCol="false" tIns="32136" lIns="32136" bIns="32136" rIns="32136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20443" y="323850"/>
              <a:ext cx="11450443" cy="730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99"/>
                </a:lnSpc>
              </a:pPr>
              <a:r>
                <a:rPr lang="en-US" sz="1666" spc="23">
                  <a:solidFill>
                    <a:srgbClr val="04050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This dataset contains some information about collisions and crashes in New York City as: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642701" y="1165240"/>
              <a:ext cx="4892337" cy="2324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69447" indent="-184724" lvl="1">
                <a:lnSpc>
                  <a:spcPts val="2361"/>
                </a:lnSpc>
                <a:buFont typeface="Arial"/>
                <a:buChar char="•"/>
              </a:pPr>
              <a:r>
                <a:rPr lang="en-US" sz="1711" spc="23">
                  <a:solidFill>
                    <a:srgbClr val="04050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Date and Time of Collisions</a:t>
              </a:r>
            </a:p>
            <a:p>
              <a:pPr algn="l" marL="369447" indent="-184724" lvl="1">
                <a:lnSpc>
                  <a:spcPts val="2361"/>
                </a:lnSpc>
                <a:buFont typeface="Arial"/>
                <a:buChar char="•"/>
              </a:pPr>
              <a:r>
                <a:rPr lang="en-US" sz="1711" spc="23">
                  <a:solidFill>
                    <a:srgbClr val="04050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Location of Collisions </a:t>
              </a:r>
            </a:p>
            <a:p>
              <a:pPr algn="l" marL="369447" indent="-184724" lvl="1">
                <a:lnSpc>
                  <a:spcPts val="2361"/>
                </a:lnSpc>
                <a:buFont typeface="Arial"/>
                <a:buChar char="•"/>
              </a:pPr>
              <a:r>
                <a:rPr lang="en-US" sz="1711" spc="23">
                  <a:solidFill>
                    <a:srgbClr val="04050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Types of Vehicles involved in the collision </a:t>
              </a:r>
            </a:p>
            <a:p>
              <a:pPr algn="l">
                <a:lnSpc>
                  <a:spcPts val="2361"/>
                </a:lnSpc>
              </a:pPr>
            </a:p>
            <a:p>
              <a:pPr algn="l">
                <a:lnSpc>
                  <a:spcPts val="2361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5803970" y="1165240"/>
              <a:ext cx="4892337" cy="19329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69447" indent="-184724" lvl="1">
                <a:lnSpc>
                  <a:spcPts val="2361"/>
                </a:lnSpc>
                <a:buFont typeface="Arial"/>
                <a:buChar char="•"/>
              </a:pPr>
              <a:r>
                <a:rPr lang="en-US" sz="1711" spc="23">
                  <a:solidFill>
                    <a:srgbClr val="04050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Types of Contributing factors of the vehicles involved in the collision </a:t>
              </a:r>
            </a:p>
            <a:p>
              <a:pPr algn="l" marL="369447" indent="-184724" lvl="1">
                <a:lnSpc>
                  <a:spcPts val="2361"/>
                </a:lnSpc>
                <a:buFont typeface="Arial"/>
                <a:buChar char="•"/>
              </a:pPr>
              <a:r>
                <a:rPr lang="en-US" sz="1711" spc="23">
                  <a:solidFill>
                    <a:srgbClr val="04050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Number of Injuries and kills in each collision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40712" y="6955251"/>
            <a:ext cx="8925353" cy="2701505"/>
            <a:chOff x="0" y="0"/>
            <a:chExt cx="11900471" cy="360200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1900471" cy="3602007"/>
              <a:chOff x="0" y="0"/>
              <a:chExt cx="3715978" cy="112474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715978" cy="1124743"/>
              </a:xfrm>
              <a:custGeom>
                <a:avLst/>
                <a:gdLst/>
                <a:ahLst/>
                <a:cxnLst/>
                <a:rect r="r" b="b" t="t" l="l"/>
                <a:pathLst>
                  <a:path h="1124743" w="3715978">
                    <a:moveTo>
                      <a:pt x="21685" y="0"/>
                    </a:moveTo>
                    <a:lnTo>
                      <a:pt x="3694293" y="0"/>
                    </a:lnTo>
                    <a:cubicBezTo>
                      <a:pt x="3700044" y="0"/>
                      <a:pt x="3705559" y="2285"/>
                      <a:pt x="3709626" y="6351"/>
                    </a:cubicBezTo>
                    <a:cubicBezTo>
                      <a:pt x="3713693" y="10418"/>
                      <a:pt x="3715978" y="15934"/>
                      <a:pt x="3715978" y="21685"/>
                    </a:cubicBezTo>
                    <a:lnTo>
                      <a:pt x="3715978" y="1103058"/>
                    </a:lnTo>
                    <a:cubicBezTo>
                      <a:pt x="3715978" y="1115035"/>
                      <a:pt x="3706269" y="1124743"/>
                      <a:pt x="3694293" y="1124743"/>
                    </a:cubicBezTo>
                    <a:lnTo>
                      <a:pt x="21685" y="1124743"/>
                    </a:lnTo>
                    <a:cubicBezTo>
                      <a:pt x="15934" y="1124743"/>
                      <a:pt x="10418" y="1122459"/>
                      <a:pt x="6351" y="1118392"/>
                    </a:cubicBezTo>
                    <a:cubicBezTo>
                      <a:pt x="2285" y="1114325"/>
                      <a:pt x="0" y="1108810"/>
                      <a:pt x="0" y="1103058"/>
                    </a:cubicBezTo>
                    <a:lnTo>
                      <a:pt x="0" y="21685"/>
                    </a:lnTo>
                    <a:cubicBezTo>
                      <a:pt x="0" y="15934"/>
                      <a:pt x="2285" y="10418"/>
                      <a:pt x="6351" y="6351"/>
                    </a:cubicBezTo>
                    <a:cubicBezTo>
                      <a:pt x="10418" y="2285"/>
                      <a:pt x="15934" y="0"/>
                      <a:pt x="21685" y="0"/>
                    </a:cubicBezTo>
                    <a:close/>
                  </a:path>
                </a:pathLst>
              </a:custGeom>
              <a:solidFill>
                <a:srgbClr val="FFFFFF">
                  <a:alpha val="86667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19050"/>
                <a:ext cx="3715978" cy="1143793"/>
              </a:xfrm>
              <a:prstGeom prst="rect">
                <a:avLst/>
              </a:prstGeom>
            </p:spPr>
            <p:txBody>
              <a:bodyPr anchor="ctr" rtlCol="false" tIns="32136" lIns="32136" bIns="32136" rIns="32136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320443" y="323850"/>
              <a:ext cx="11450443" cy="730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99"/>
                </a:lnSpc>
              </a:pPr>
              <a:r>
                <a:rPr lang="en-US" sz="1666" spc="23">
                  <a:solidFill>
                    <a:srgbClr val="04050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Some Data Exploration processes have been made on this dataset to better understanding the effective fields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642701" y="1165240"/>
              <a:ext cx="4892337" cy="1541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69447" indent="-184724" lvl="1">
                <a:lnSpc>
                  <a:spcPts val="2361"/>
                </a:lnSpc>
                <a:buFont typeface="Arial"/>
                <a:buChar char="•"/>
              </a:pPr>
              <a:r>
                <a:rPr lang="en-US" sz="1711" spc="23">
                  <a:solidFill>
                    <a:srgbClr val="04050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Types </a:t>
              </a:r>
            </a:p>
            <a:p>
              <a:pPr algn="l" marL="369447" indent="-184724" lvl="1">
                <a:lnSpc>
                  <a:spcPts val="2361"/>
                </a:lnSpc>
                <a:buFont typeface="Arial"/>
                <a:buChar char="•"/>
              </a:pPr>
              <a:r>
                <a:rPr lang="en-US" sz="1711" spc="23">
                  <a:solidFill>
                    <a:srgbClr val="04050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How many records and columns </a:t>
              </a:r>
            </a:p>
            <a:p>
              <a:pPr algn="l" marL="369447" indent="-184724" lvl="1">
                <a:lnSpc>
                  <a:spcPts val="2361"/>
                </a:lnSpc>
                <a:buFont typeface="Arial"/>
                <a:buChar char="•"/>
              </a:pPr>
              <a:r>
                <a:rPr lang="en-US" sz="1711" spc="23">
                  <a:solidFill>
                    <a:srgbClr val="04050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column names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5803970" y="1165240"/>
              <a:ext cx="4892337" cy="19329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69447" indent="-184724" lvl="1">
                <a:lnSpc>
                  <a:spcPts val="2361"/>
                </a:lnSpc>
                <a:buFont typeface="Arial"/>
                <a:buChar char="•"/>
              </a:pPr>
              <a:r>
                <a:rPr lang="en-US" sz="1711" spc="23">
                  <a:solidFill>
                    <a:srgbClr val="04050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Number of missing values and percentage of them in each column</a:t>
              </a:r>
            </a:p>
            <a:p>
              <a:pPr algn="l" marL="369447" indent="-184724" lvl="1">
                <a:lnSpc>
                  <a:spcPts val="2361"/>
                </a:lnSpc>
                <a:buFont typeface="Arial"/>
                <a:buChar char="•"/>
              </a:pPr>
              <a:r>
                <a:rPr lang="en-US" sz="1711" spc="23">
                  <a:solidFill>
                    <a:srgbClr val="04050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Retrieving the unique values in each column 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144000" y="4092196"/>
            <a:ext cx="8925353" cy="2701505"/>
            <a:chOff x="0" y="0"/>
            <a:chExt cx="3715978" cy="112474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715978" cy="1124743"/>
            </a:xfrm>
            <a:custGeom>
              <a:avLst/>
              <a:gdLst/>
              <a:ahLst/>
              <a:cxnLst/>
              <a:rect r="r" b="b" t="t" l="l"/>
              <a:pathLst>
                <a:path h="1124743" w="3715978">
                  <a:moveTo>
                    <a:pt x="21685" y="0"/>
                  </a:moveTo>
                  <a:lnTo>
                    <a:pt x="3694293" y="0"/>
                  </a:lnTo>
                  <a:cubicBezTo>
                    <a:pt x="3700044" y="0"/>
                    <a:pt x="3705559" y="2285"/>
                    <a:pt x="3709626" y="6351"/>
                  </a:cubicBezTo>
                  <a:cubicBezTo>
                    <a:pt x="3713693" y="10418"/>
                    <a:pt x="3715978" y="15934"/>
                    <a:pt x="3715978" y="21685"/>
                  </a:cubicBezTo>
                  <a:lnTo>
                    <a:pt x="3715978" y="1103058"/>
                  </a:lnTo>
                  <a:cubicBezTo>
                    <a:pt x="3715978" y="1115035"/>
                    <a:pt x="3706269" y="1124743"/>
                    <a:pt x="3694293" y="1124743"/>
                  </a:cubicBezTo>
                  <a:lnTo>
                    <a:pt x="21685" y="1124743"/>
                  </a:lnTo>
                  <a:cubicBezTo>
                    <a:pt x="15934" y="1124743"/>
                    <a:pt x="10418" y="1122459"/>
                    <a:pt x="6351" y="1118392"/>
                  </a:cubicBezTo>
                  <a:cubicBezTo>
                    <a:pt x="2285" y="1114325"/>
                    <a:pt x="0" y="1108810"/>
                    <a:pt x="0" y="1103058"/>
                  </a:cubicBezTo>
                  <a:lnTo>
                    <a:pt x="0" y="21685"/>
                  </a:lnTo>
                  <a:cubicBezTo>
                    <a:pt x="0" y="15934"/>
                    <a:pt x="2285" y="10418"/>
                    <a:pt x="6351" y="6351"/>
                  </a:cubicBezTo>
                  <a:cubicBezTo>
                    <a:pt x="10418" y="2285"/>
                    <a:pt x="15934" y="0"/>
                    <a:pt x="21685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715978" cy="1143793"/>
            </a:xfrm>
            <a:prstGeom prst="rect">
              <a:avLst/>
            </a:prstGeom>
          </p:spPr>
          <p:txBody>
            <a:bodyPr anchor="ctr" rtlCol="false" tIns="32136" lIns="32136" bIns="32136" rIns="32136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9384332" y="4330321"/>
            <a:ext cx="8587832" cy="55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9"/>
              </a:lnSpc>
            </a:pPr>
            <a:r>
              <a:rPr lang="en-US" sz="1666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This dataset contains some information about Public Holidays in United States of America as: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84919" y="4989195"/>
            <a:ext cx="5346003" cy="116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9447" indent="-184724" lvl="1">
              <a:lnSpc>
                <a:spcPts val="2361"/>
              </a:lnSpc>
              <a:buFont typeface="Arial"/>
              <a:buChar char="•"/>
            </a:pPr>
            <a:r>
              <a:rPr lang="en-US" sz="1711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The Holiday Date </a:t>
            </a:r>
          </a:p>
          <a:p>
            <a:pPr algn="l" marL="369447" indent="-184724" lvl="1">
              <a:lnSpc>
                <a:spcPts val="2361"/>
              </a:lnSpc>
              <a:buFont typeface="Arial"/>
              <a:buChar char="•"/>
            </a:pPr>
            <a:r>
              <a:rPr lang="en-US" sz="1711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Holiday Name </a:t>
            </a:r>
          </a:p>
          <a:p>
            <a:pPr algn="l" marL="369447" indent="-184724" lvl="1">
              <a:lnSpc>
                <a:spcPts val="2361"/>
              </a:lnSpc>
              <a:buFont typeface="Arial"/>
              <a:buChar char="•"/>
            </a:pPr>
            <a:r>
              <a:rPr lang="en-US" sz="1711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Types of Holidays </a:t>
            </a:r>
          </a:p>
          <a:p>
            <a:pPr algn="l" marL="369447" indent="-184724" lvl="1">
              <a:lnSpc>
                <a:spcPts val="2361"/>
              </a:lnSpc>
              <a:buFont typeface="Arial"/>
              <a:buChar char="•"/>
            </a:pPr>
            <a:r>
              <a:rPr lang="en-US" sz="1711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The counties that have each holiday.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166065" y="6955251"/>
            <a:ext cx="8903288" cy="2701505"/>
            <a:chOff x="0" y="0"/>
            <a:chExt cx="3715978" cy="112753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715978" cy="1127531"/>
            </a:xfrm>
            <a:custGeom>
              <a:avLst/>
              <a:gdLst/>
              <a:ahLst/>
              <a:cxnLst/>
              <a:rect r="r" b="b" t="t" l="l"/>
              <a:pathLst>
                <a:path h="1127531" w="3715978">
                  <a:moveTo>
                    <a:pt x="21739" y="0"/>
                  </a:moveTo>
                  <a:lnTo>
                    <a:pt x="3694239" y="0"/>
                  </a:lnTo>
                  <a:cubicBezTo>
                    <a:pt x="3700004" y="0"/>
                    <a:pt x="3705534" y="2290"/>
                    <a:pt x="3709611" y="6367"/>
                  </a:cubicBezTo>
                  <a:cubicBezTo>
                    <a:pt x="3713688" y="10444"/>
                    <a:pt x="3715978" y="15973"/>
                    <a:pt x="3715978" y="21739"/>
                  </a:cubicBezTo>
                  <a:lnTo>
                    <a:pt x="3715978" y="1105792"/>
                  </a:lnTo>
                  <a:cubicBezTo>
                    <a:pt x="3715978" y="1117798"/>
                    <a:pt x="3706245" y="1127531"/>
                    <a:pt x="3694239" y="1127531"/>
                  </a:cubicBezTo>
                  <a:lnTo>
                    <a:pt x="21739" y="1127531"/>
                  </a:lnTo>
                  <a:cubicBezTo>
                    <a:pt x="15973" y="1127531"/>
                    <a:pt x="10444" y="1125241"/>
                    <a:pt x="6367" y="1121164"/>
                  </a:cubicBezTo>
                  <a:cubicBezTo>
                    <a:pt x="2290" y="1117087"/>
                    <a:pt x="0" y="1111558"/>
                    <a:pt x="0" y="1105792"/>
                  </a:cubicBezTo>
                  <a:lnTo>
                    <a:pt x="0" y="21739"/>
                  </a:lnTo>
                  <a:cubicBezTo>
                    <a:pt x="0" y="9733"/>
                    <a:pt x="9733" y="0"/>
                    <a:pt x="21739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3715978" cy="1146581"/>
            </a:xfrm>
            <a:prstGeom prst="rect">
              <a:avLst/>
            </a:prstGeom>
          </p:spPr>
          <p:txBody>
            <a:bodyPr anchor="ctr" rtlCol="false" tIns="32056" lIns="32056" bIns="32056" rIns="32056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9405563" y="7297256"/>
            <a:ext cx="8566602" cy="551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3"/>
              </a:lnSpc>
            </a:pPr>
            <a:r>
              <a:rPr lang="en-US" sz="1662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Some Data Exploration processes have been made on this dataset to better understanding the effective fields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584919" y="8001094"/>
            <a:ext cx="3660182" cy="86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8534" indent="-184267" lvl="1">
              <a:lnSpc>
                <a:spcPts val="2355"/>
              </a:lnSpc>
              <a:buFont typeface="Arial"/>
              <a:buChar char="•"/>
            </a:pPr>
            <a:r>
              <a:rPr lang="en-US" sz="1706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Data Types of Columns </a:t>
            </a:r>
          </a:p>
          <a:p>
            <a:pPr algn="l" marL="368534" indent="-184267" lvl="1">
              <a:lnSpc>
                <a:spcPts val="2355"/>
              </a:lnSpc>
              <a:buFont typeface="Arial"/>
              <a:buChar char="•"/>
            </a:pPr>
            <a:r>
              <a:rPr lang="en-US" sz="1706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the shape of data </a:t>
            </a:r>
          </a:p>
          <a:p>
            <a:pPr algn="l" marL="368534" indent="-184267" lvl="1">
              <a:lnSpc>
                <a:spcPts val="2355"/>
              </a:lnSpc>
              <a:buFont typeface="Arial"/>
              <a:buChar char="•"/>
            </a:pPr>
            <a:r>
              <a:rPr lang="en-US" sz="1706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Columns’ Names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478070" y="8001094"/>
            <a:ext cx="3660182" cy="86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8534" indent="-184267" lvl="1">
              <a:lnSpc>
                <a:spcPts val="2355"/>
              </a:lnSpc>
              <a:buFont typeface="Arial"/>
              <a:buChar char="•"/>
            </a:pPr>
            <a:r>
              <a:rPr lang="en-US" sz="1706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Duplicates Check </a:t>
            </a:r>
          </a:p>
          <a:p>
            <a:pPr algn="l" marL="368534" indent="-184267" lvl="1">
              <a:lnSpc>
                <a:spcPts val="2355"/>
              </a:lnSpc>
              <a:buFont typeface="Arial"/>
              <a:buChar char="•"/>
            </a:pPr>
            <a:r>
              <a:rPr lang="en-US" sz="1706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What are the public holidays specified for New York City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4590688" y="383231"/>
            <a:ext cx="9106624" cy="1755983"/>
            <a:chOff x="0" y="0"/>
            <a:chExt cx="12142165" cy="2341310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12142165" cy="2341310"/>
              <a:chOff x="0" y="0"/>
              <a:chExt cx="3048652" cy="58785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3048652" cy="587856"/>
              </a:xfrm>
              <a:custGeom>
                <a:avLst/>
                <a:gdLst/>
                <a:ahLst/>
                <a:cxnLst/>
                <a:rect r="r" b="b" t="t" l="l"/>
                <a:pathLst>
                  <a:path h="587856" w="3048652">
                    <a:moveTo>
                      <a:pt x="21254" y="0"/>
                    </a:moveTo>
                    <a:lnTo>
                      <a:pt x="3027399" y="0"/>
                    </a:lnTo>
                    <a:cubicBezTo>
                      <a:pt x="3033036" y="0"/>
                      <a:pt x="3038442" y="2239"/>
                      <a:pt x="3042427" y="6225"/>
                    </a:cubicBezTo>
                    <a:cubicBezTo>
                      <a:pt x="3046413" y="10211"/>
                      <a:pt x="3048652" y="15617"/>
                      <a:pt x="3048652" y="21254"/>
                    </a:cubicBezTo>
                    <a:lnTo>
                      <a:pt x="3048652" y="566602"/>
                    </a:lnTo>
                    <a:cubicBezTo>
                      <a:pt x="3048652" y="572239"/>
                      <a:pt x="3046413" y="577645"/>
                      <a:pt x="3042427" y="581631"/>
                    </a:cubicBezTo>
                    <a:cubicBezTo>
                      <a:pt x="3038442" y="585617"/>
                      <a:pt x="3033036" y="587856"/>
                      <a:pt x="3027399" y="587856"/>
                    </a:cubicBezTo>
                    <a:lnTo>
                      <a:pt x="21254" y="587856"/>
                    </a:lnTo>
                    <a:cubicBezTo>
                      <a:pt x="15617" y="587856"/>
                      <a:pt x="10211" y="585617"/>
                      <a:pt x="6225" y="581631"/>
                    </a:cubicBezTo>
                    <a:cubicBezTo>
                      <a:pt x="2239" y="577645"/>
                      <a:pt x="0" y="572239"/>
                      <a:pt x="0" y="566602"/>
                    </a:cubicBezTo>
                    <a:lnTo>
                      <a:pt x="0" y="21254"/>
                    </a:lnTo>
                    <a:cubicBezTo>
                      <a:pt x="0" y="15617"/>
                      <a:pt x="2239" y="10211"/>
                      <a:pt x="6225" y="6225"/>
                    </a:cubicBezTo>
                    <a:cubicBezTo>
                      <a:pt x="10211" y="2239"/>
                      <a:pt x="15617" y="0"/>
                      <a:pt x="21254" y="0"/>
                    </a:cubicBezTo>
                    <a:close/>
                  </a:path>
                </a:pathLst>
              </a:custGeom>
              <a:solidFill>
                <a:srgbClr val="FFFFFF">
                  <a:alpha val="86667"/>
                </a:srgbClr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9525"/>
                <a:ext cx="3048652" cy="597381"/>
              </a:xfrm>
              <a:prstGeom prst="rect">
                <a:avLst/>
              </a:prstGeom>
            </p:spPr>
            <p:txBody>
              <a:bodyPr anchor="ctr" rtlCol="false" tIns="39966" lIns="39966" bIns="39966" rIns="39966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1610189" y="762393"/>
              <a:ext cx="8921788" cy="7403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25"/>
                </a:lnSpc>
                <a:spcBef>
                  <a:spcPct val="0"/>
                </a:spcBef>
              </a:pPr>
              <a:r>
                <a:rPr lang="en-US" sz="3279" spc="114">
                  <a:solidFill>
                    <a:srgbClr val="01010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DATA EXPLORATION</a:t>
              </a:r>
            </a:p>
          </p:txBody>
        </p:sp>
        <p:sp>
          <p:nvSpPr>
            <p:cNvPr name="Freeform 42" id="42"/>
            <p:cNvSpPr/>
            <p:nvPr/>
          </p:nvSpPr>
          <p:spPr>
            <a:xfrm flipH="false" flipV="false" rot="0">
              <a:off x="784209" y="283917"/>
              <a:ext cx="1651959" cy="1773477"/>
            </a:xfrm>
            <a:custGeom>
              <a:avLst/>
              <a:gdLst/>
              <a:ahLst/>
              <a:cxnLst/>
              <a:rect r="r" b="b" t="t" l="l"/>
              <a:pathLst>
                <a:path h="1773477" w="1651959">
                  <a:moveTo>
                    <a:pt x="0" y="0"/>
                  </a:moveTo>
                  <a:lnTo>
                    <a:pt x="1651959" y="0"/>
                  </a:lnTo>
                  <a:lnTo>
                    <a:pt x="1651959" y="1773476"/>
                  </a:lnTo>
                  <a:lnTo>
                    <a:pt x="0" y="1773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9705997" y="283917"/>
              <a:ext cx="1651959" cy="1773477"/>
            </a:xfrm>
            <a:custGeom>
              <a:avLst/>
              <a:gdLst/>
              <a:ahLst/>
              <a:cxnLst/>
              <a:rect r="r" b="b" t="t" l="l"/>
              <a:pathLst>
                <a:path h="1773477" w="1651959">
                  <a:moveTo>
                    <a:pt x="0" y="0"/>
                  </a:moveTo>
                  <a:lnTo>
                    <a:pt x="1651959" y="0"/>
                  </a:lnTo>
                  <a:lnTo>
                    <a:pt x="1651959" y="1773476"/>
                  </a:lnTo>
                  <a:lnTo>
                    <a:pt x="0" y="1773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-6058529" y="289757"/>
            <a:ext cx="10158217" cy="1446309"/>
            <a:chOff x="0" y="0"/>
            <a:chExt cx="13544289" cy="1928412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13544289" cy="1928412"/>
              <a:chOff x="0" y="0"/>
              <a:chExt cx="1537211" cy="218865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537211" cy="218865"/>
              </a:xfrm>
              <a:custGeom>
                <a:avLst/>
                <a:gdLst/>
                <a:ahLst/>
                <a:cxnLst/>
                <a:rect r="r" b="b" t="t" l="l"/>
                <a:pathLst>
                  <a:path h="218865" w="1537211">
                    <a:moveTo>
                      <a:pt x="1334011" y="0"/>
                    </a:moveTo>
                    <a:lnTo>
                      <a:pt x="0" y="0"/>
                    </a:lnTo>
                    <a:lnTo>
                      <a:pt x="203200" y="218865"/>
                    </a:lnTo>
                    <a:lnTo>
                      <a:pt x="1537211" y="218865"/>
                    </a:lnTo>
                    <a:lnTo>
                      <a:pt x="1334011" y="0"/>
                    </a:lnTo>
                    <a:close/>
                  </a:path>
                </a:pathLst>
              </a:custGeom>
              <a:solidFill>
                <a:srgbClr val="0101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101600" y="-19050"/>
                <a:ext cx="1334011" cy="2379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8" id="48"/>
            <p:cNvSpPr txBox="true"/>
            <p:nvPr/>
          </p:nvSpPr>
          <p:spPr>
            <a:xfrm rot="0">
              <a:off x="8369568" y="254432"/>
              <a:ext cx="3545117" cy="1362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54"/>
                </a:lnSpc>
                <a:spcBef>
                  <a:spcPct val="0"/>
                </a:spcBef>
              </a:pPr>
              <a:r>
                <a:rPr lang="en-US" sz="3010" spc="24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WORKFLOWSTEP 2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03388" y="4326562"/>
            <a:ext cx="3486200" cy="360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4"/>
              </a:lnSpc>
            </a:pPr>
            <a:r>
              <a:rPr lang="en-US" b="true" sz="2140" spc="29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NYC Traffic Collisions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18647" y="3221334"/>
            <a:ext cx="8925353" cy="1465866"/>
            <a:chOff x="0" y="0"/>
            <a:chExt cx="4742992" cy="7789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42992" cy="778971"/>
            </a:xfrm>
            <a:custGeom>
              <a:avLst/>
              <a:gdLst/>
              <a:ahLst/>
              <a:cxnLst/>
              <a:rect r="r" b="b" t="t" l="l"/>
              <a:pathLst>
                <a:path h="778971" w="4742992">
                  <a:moveTo>
                    <a:pt x="21685" y="0"/>
                  </a:moveTo>
                  <a:lnTo>
                    <a:pt x="4721307" y="0"/>
                  </a:lnTo>
                  <a:cubicBezTo>
                    <a:pt x="4733283" y="0"/>
                    <a:pt x="4742992" y="9709"/>
                    <a:pt x="4742992" y="21685"/>
                  </a:cubicBezTo>
                  <a:lnTo>
                    <a:pt x="4742992" y="757286"/>
                  </a:lnTo>
                  <a:cubicBezTo>
                    <a:pt x="4742992" y="763037"/>
                    <a:pt x="4740707" y="768553"/>
                    <a:pt x="4736640" y="772620"/>
                  </a:cubicBezTo>
                  <a:cubicBezTo>
                    <a:pt x="4732574" y="776686"/>
                    <a:pt x="4727058" y="778971"/>
                    <a:pt x="4721307" y="778971"/>
                  </a:cubicBezTo>
                  <a:lnTo>
                    <a:pt x="21685" y="778971"/>
                  </a:lnTo>
                  <a:cubicBezTo>
                    <a:pt x="9709" y="778971"/>
                    <a:pt x="0" y="769262"/>
                    <a:pt x="0" y="757286"/>
                  </a:cubicBezTo>
                  <a:lnTo>
                    <a:pt x="0" y="21685"/>
                  </a:lnTo>
                  <a:cubicBezTo>
                    <a:pt x="0" y="15934"/>
                    <a:pt x="2285" y="10418"/>
                    <a:pt x="6351" y="6351"/>
                  </a:cubicBezTo>
                  <a:cubicBezTo>
                    <a:pt x="10418" y="2285"/>
                    <a:pt x="15934" y="0"/>
                    <a:pt x="21685" y="0"/>
                  </a:cubicBezTo>
                  <a:close/>
                </a:path>
              </a:pathLst>
            </a:custGeom>
            <a:solidFill>
              <a:srgbClr val="F2F4F5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742992" cy="798021"/>
            </a:xfrm>
            <a:prstGeom prst="rect">
              <a:avLst/>
            </a:prstGeom>
          </p:spPr>
          <p:txBody>
            <a:bodyPr anchor="ctr" rtlCol="false" tIns="50355" lIns="50355" bIns="50355" rIns="50355"/>
            <a:lstStyle/>
            <a:p>
              <a:pPr algn="ctr" marL="0" indent="0" lvl="0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73867" y="3623220"/>
            <a:ext cx="8214912" cy="63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1"/>
              </a:lnSpc>
            </a:pPr>
            <a:r>
              <a:rPr lang="en-US" b="true" sz="1870" spc="26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Source 1</a:t>
            </a:r>
          </a:p>
          <a:p>
            <a:pPr algn="ctr">
              <a:lnSpc>
                <a:spcPts val="2581"/>
              </a:lnSpc>
            </a:pPr>
            <a:r>
              <a:rPr lang="en-US" b="true" sz="1870" spc="26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NYC Traffic Collisions Dataset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44000" y="3221334"/>
            <a:ext cx="8925353" cy="1465866"/>
            <a:chOff x="0" y="0"/>
            <a:chExt cx="4742992" cy="7789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42992" cy="778971"/>
            </a:xfrm>
            <a:custGeom>
              <a:avLst/>
              <a:gdLst/>
              <a:ahLst/>
              <a:cxnLst/>
              <a:rect r="r" b="b" t="t" l="l"/>
              <a:pathLst>
                <a:path h="778971" w="4742992">
                  <a:moveTo>
                    <a:pt x="21685" y="0"/>
                  </a:moveTo>
                  <a:lnTo>
                    <a:pt x="4721307" y="0"/>
                  </a:lnTo>
                  <a:cubicBezTo>
                    <a:pt x="4733283" y="0"/>
                    <a:pt x="4742992" y="9709"/>
                    <a:pt x="4742992" y="21685"/>
                  </a:cubicBezTo>
                  <a:lnTo>
                    <a:pt x="4742992" y="757286"/>
                  </a:lnTo>
                  <a:cubicBezTo>
                    <a:pt x="4742992" y="763037"/>
                    <a:pt x="4740707" y="768553"/>
                    <a:pt x="4736640" y="772620"/>
                  </a:cubicBezTo>
                  <a:cubicBezTo>
                    <a:pt x="4732574" y="776686"/>
                    <a:pt x="4727058" y="778971"/>
                    <a:pt x="4721307" y="778971"/>
                  </a:cubicBezTo>
                  <a:lnTo>
                    <a:pt x="21685" y="778971"/>
                  </a:lnTo>
                  <a:cubicBezTo>
                    <a:pt x="9709" y="778971"/>
                    <a:pt x="0" y="769262"/>
                    <a:pt x="0" y="757286"/>
                  </a:cubicBezTo>
                  <a:lnTo>
                    <a:pt x="0" y="21685"/>
                  </a:lnTo>
                  <a:cubicBezTo>
                    <a:pt x="0" y="15934"/>
                    <a:pt x="2285" y="10418"/>
                    <a:pt x="6351" y="6351"/>
                  </a:cubicBezTo>
                  <a:cubicBezTo>
                    <a:pt x="10418" y="2285"/>
                    <a:pt x="15934" y="0"/>
                    <a:pt x="21685" y="0"/>
                  </a:cubicBezTo>
                  <a:close/>
                </a:path>
              </a:pathLst>
            </a:custGeom>
            <a:solidFill>
              <a:srgbClr val="F2F4F5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742992" cy="798021"/>
            </a:xfrm>
            <a:prstGeom prst="rect">
              <a:avLst/>
            </a:prstGeom>
          </p:spPr>
          <p:txBody>
            <a:bodyPr anchor="ctr" rtlCol="false" tIns="50355" lIns="50355" bIns="50355" rIns="50355"/>
            <a:lstStyle/>
            <a:p>
              <a:pPr algn="ctr" marL="0" indent="0" lvl="0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499221" y="3623220"/>
            <a:ext cx="8214912" cy="63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1"/>
              </a:lnSpc>
            </a:pPr>
            <a:r>
              <a:rPr lang="en-US" b="true" sz="1870" spc="26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Source 2</a:t>
            </a:r>
          </a:p>
          <a:p>
            <a:pPr algn="ctr">
              <a:lnSpc>
                <a:spcPts val="2581"/>
              </a:lnSpc>
            </a:pPr>
            <a:r>
              <a:rPr lang="en-US" b="true" sz="1870" spc="26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Public Holidays Dataset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18647" y="4877701"/>
            <a:ext cx="8925353" cy="2863055"/>
            <a:chOff x="0" y="0"/>
            <a:chExt cx="3715978" cy="11920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15978" cy="1192003"/>
            </a:xfrm>
            <a:custGeom>
              <a:avLst/>
              <a:gdLst/>
              <a:ahLst/>
              <a:cxnLst/>
              <a:rect r="r" b="b" t="t" l="l"/>
              <a:pathLst>
                <a:path h="1192003" w="3715978">
                  <a:moveTo>
                    <a:pt x="21685" y="0"/>
                  </a:moveTo>
                  <a:lnTo>
                    <a:pt x="3694293" y="0"/>
                  </a:lnTo>
                  <a:cubicBezTo>
                    <a:pt x="3700044" y="0"/>
                    <a:pt x="3705559" y="2285"/>
                    <a:pt x="3709626" y="6351"/>
                  </a:cubicBezTo>
                  <a:cubicBezTo>
                    <a:pt x="3713693" y="10418"/>
                    <a:pt x="3715978" y="15934"/>
                    <a:pt x="3715978" y="21685"/>
                  </a:cubicBezTo>
                  <a:lnTo>
                    <a:pt x="3715978" y="1170318"/>
                  </a:lnTo>
                  <a:cubicBezTo>
                    <a:pt x="3715978" y="1182294"/>
                    <a:pt x="3706269" y="1192003"/>
                    <a:pt x="3694293" y="1192003"/>
                  </a:cubicBezTo>
                  <a:lnTo>
                    <a:pt x="21685" y="1192003"/>
                  </a:lnTo>
                  <a:cubicBezTo>
                    <a:pt x="9709" y="1192003"/>
                    <a:pt x="0" y="1182294"/>
                    <a:pt x="0" y="1170318"/>
                  </a:cubicBezTo>
                  <a:lnTo>
                    <a:pt x="0" y="21685"/>
                  </a:lnTo>
                  <a:cubicBezTo>
                    <a:pt x="0" y="15934"/>
                    <a:pt x="2285" y="10418"/>
                    <a:pt x="6351" y="6351"/>
                  </a:cubicBezTo>
                  <a:cubicBezTo>
                    <a:pt x="10418" y="2285"/>
                    <a:pt x="15934" y="0"/>
                    <a:pt x="21685" y="0"/>
                  </a:cubicBezTo>
                  <a:close/>
                </a:path>
              </a:pathLst>
            </a:custGeom>
            <a:solidFill>
              <a:srgbClr val="F2F4F5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715978" cy="1211053"/>
            </a:xfrm>
            <a:prstGeom prst="rect">
              <a:avLst/>
            </a:prstGeom>
          </p:spPr>
          <p:txBody>
            <a:bodyPr anchor="ctr" rtlCol="false" tIns="32136" lIns="32136" bIns="32136" rIns="32136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58979" y="5115826"/>
            <a:ext cx="8587832" cy="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9"/>
              </a:lnSpc>
            </a:pPr>
            <a:r>
              <a:rPr lang="en-US" sz="1666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Due to some data exploration results, there are some preparations as: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8979" y="5479424"/>
            <a:ext cx="8587832" cy="2056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4830" indent="-182415" lvl="1">
              <a:lnSpc>
                <a:spcPts val="2331"/>
              </a:lnSpc>
              <a:buFont typeface="Arial"/>
              <a:buChar char="•"/>
            </a:pPr>
            <a:r>
              <a:rPr lang="en-US" sz="1689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Columns’ Names will be renamed.</a:t>
            </a:r>
          </a:p>
          <a:p>
            <a:pPr algn="l" marL="364830" indent="-182415" lvl="1">
              <a:lnSpc>
                <a:spcPts val="2331"/>
              </a:lnSpc>
              <a:buFont typeface="Arial"/>
              <a:buChar char="•"/>
            </a:pPr>
            <a:r>
              <a:rPr lang="en-US" sz="1689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Date and Time Columns will be reformatted.</a:t>
            </a:r>
          </a:p>
          <a:p>
            <a:pPr algn="l" marL="364830" indent="-182415" lvl="1">
              <a:lnSpc>
                <a:spcPts val="2331"/>
              </a:lnSpc>
              <a:buFont typeface="Arial"/>
              <a:buChar char="•"/>
            </a:pPr>
            <a:r>
              <a:rPr lang="en-US" sz="1689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Converting Data and Time Column’s Types.</a:t>
            </a:r>
          </a:p>
          <a:p>
            <a:pPr algn="l" marL="364830" indent="-182415" lvl="1">
              <a:lnSpc>
                <a:spcPts val="2331"/>
              </a:lnSpc>
              <a:buFont typeface="Arial"/>
              <a:buChar char="•"/>
            </a:pPr>
            <a:r>
              <a:rPr lang="en-US" sz="1689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Creating new columns for hour, day name, month name and year</a:t>
            </a:r>
          </a:p>
          <a:p>
            <a:pPr algn="l" marL="364830" indent="-182415" lvl="1">
              <a:lnSpc>
                <a:spcPts val="2331"/>
              </a:lnSpc>
              <a:buFont typeface="Arial"/>
              <a:buChar char="•"/>
            </a:pPr>
            <a:r>
              <a:rPr lang="en-US" sz="1689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Data Types converting to be in proper format and type</a:t>
            </a:r>
          </a:p>
          <a:p>
            <a:pPr algn="l" marL="364830" indent="-182415" lvl="1">
              <a:lnSpc>
                <a:spcPts val="2331"/>
              </a:lnSpc>
              <a:buFont typeface="Arial"/>
              <a:buChar char="•"/>
            </a:pPr>
            <a:r>
              <a:rPr lang="en-US" sz="1689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Data Sampling if it is needed to work on smaller sample of data to reduce the heavy processing.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144000" y="4877701"/>
            <a:ext cx="8925353" cy="2863055"/>
            <a:chOff x="0" y="0"/>
            <a:chExt cx="3715978" cy="11920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715978" cy="1192003"/>
            </a:xfrm>
            <a:custGeom>
              <a:avLst/>
              <a:gdLst/>
              <a:ahLst/>
              <a:cxnLst/>
              <a:rect r="r" b="b" t="t" l="l"/>
              <a:pathLst>
                <a:path h="1192003" w="3715978">
                  <a:moveTo>
                    <a:pt x="21685" y="0"/>
                  </a:moveTo>
                  <a:lnTo>
                    <a:pt x="3694293" y="0"/>
                  </a:lnTo>
                  <a:cubicBezTo>
                    <a:pt x="3700044" y="0"/>
                    <a:pt x="3705559" y="2285"/>
                    <a:pt x="3709626" y="6351"/>
                  </a:cubicBezTo>
                  <a:cubicBezTo>
                    <a:pt x="3713693" y="10418"/>
                    <a:pt x="3715978" y="15934"/>
                    <a:pt x="3715978" y="21685"/>
                  </a:cubicBezTo>
                  <a:lnTo>
                    <a:pt x="3715978" y="1170318"/>
                  </a:lnTo>
                  <a:cubicBezTo>
                    <a:pt x="3715978" y="1182294"/>
                    <a:pt x="3706269" y="1192003"/>
                    <a:pt x="3694293" y="1192003"/>
                  </a:cubicBezTo>
                  <a:lnTo>
                    <a:pt x="21685" y="1192003"/>
                  </a:lnTo>
                  <a:cubicBezTo>
                    <a:pt x="9709" y="1192003"/>
                    <a:pt x="0" y="1182294"/>
                    <a:pt x="0" y="1170318"/>
                  </a:cubicBezTo>
                  <a:lnTo>
                    <a:pt x="0" y="21685"/>
                  </a:lnTo>
                  <a:cubicBezTo>
                    <a:pt x="0" y="15934"/>
                    <a:pt x="2285" y="10418"/>
                    <a:pt x="6351" y="6351"/>
                  </a:cubicBezTo>
                  <a:cubicBezTo>
                    <a:pt x="10418" y="2285"/>
                    <a:pt x="15934" y="0"/>
                    <a:pt x="21685" y="0"/>
                  </a:cubicBezTo>
                  <a:close/>
                </a:path>
              </a:pathLst>
            </a:custGeom>
            <a:solidFill>
              <a:srgbClr val="F2F4F5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3715978" cy="1211053"/>
            </a:xfrm>
            <a:prstGeom prst="rect">
              <a:avLst/>
            </a:prstGeom>
          </p:spPr>
          <p:txBody>
            <a:bodyPr anchor="ctr" rtlCol="false" tIns="32136" lIns="32136" bIns="32136" rIns="32136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384332" y="5125351"/>
            <a:ext cx="8587832" cy="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9"/>
              </a:lnSpc>
            </a:pPr>
            <a:r>
              <a:rPr lang="en-US" sz="1666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Due to some data exploration results, there are some preparations as: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23793" y="5523686"/>
            <a:ext cx="8587832" cy="2056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4830" indent="-182415" lvl="1">
              <a:lnSpc>
                <a:spcPts val="2331"/>
              </a:lnSpc>
              <a:buFont typeface="Arial"/>
              <a:buChar char="•"/>
            </a:pPr>
            <a:r>
              <a:rPr lang="en-US" sz="1689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Columns’ Names will be renamed.</a:t>
            </a:r>
          </a:p>
          <a:p>
            <a:pPr algn="l" marL="364830" indent="-182415" lvl="1">
              <a:lnSpc>
                <a:spcPts val="2331"/>
              </a:lnSpc>
              <a:buFont typeface="Arial"/>
              <a:buChar char="•"/>
            </a:pPr>
            <a:r>
              <a:rPr lang="en-US" sz="1689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Date Column will be reformatted.</a:t>
            </a:r>
          </a:p>
          <a:p>
            <a:pPr algn="l" marL="364830" indent="-182415" lvl="1">
              <a:lnSpc>
                <a:spcPts val="2331"/>
              </a:lnSpc>
              <a:buFont typeface="Arial"/>
              <a:buChar char="•"/>
            </a:pPr>
            <a:r>
              <a:rPr lang="en-US" sz="1689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Converting Data Column’s Types.</a:t>
            </a:r>
          </a:p>
          <a:p>
            <a:pPr algn="l" marL="364830" indent="-182415" lvl="1">
              <a:lnSpc>
                <a:spcPts val="2331"/>
              </a:lnSpc>
              <a:buFont typeface="Arial"/>
              <a:buChar char="•"/>
            </a:pPr>
            <a:r>
              <a:rPr lang="en-US" sz="1689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Concatenation of all public holidays of all years together in one dataset for public holidays.</a:t>
            </a:r>
          </a:p>
          <a:p>
            <a:pPr algn="l" marL="364830" indent="-182415" lvl="1">
              <a:lnSpc>
                <a:spcPts val="2331"/>
              </a:lnSpc>
              <a:buFont typeface="Arial"/>
              <a:buChar char="•"/>
            </a:pPr>
            <a:r>
              <a:rPr lang="en-US" sz="1689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Removing the duplicates of Days</a:t>
            </a:r>
          </a:p>
          <a:p>
            <a:pPr algn="l" marL="364830" indent="-182415" lvl="1">
              <a:lnSpc>
                <a:spcPts val="2331"/>
              </a:lnSpc>
              <a:buFont typeface="Arial"/>
              <a:buChar char="•"/>
            </a:pPr>
            <a:r>
              <a:rPr lang="en-US" sz="1689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Choosing only Public Holidays of New York City.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4590688" y="936213"/>
            <a:ext cx="9106624" cy="1755983"/>
            <a:chOff x="0" y="0"/>
            <a:chExt cx="12142165" cy="2341310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2142165" cy="2341310"/>
              <a:chOff x="0" y="0"/>
              <a:chExt cx="3048652" cy="58785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3048652" cy="587856"/>
              </a:xfrm>
              <a:custGeom>
                <a:avLst/>
                <a:gdLst/>
                <a:ahLst/>
                <a:cxnLst/>
                <a:rect r="r" b="b" t="t" l="l"/>
                <a:pathLst>
                  <a:path h="587856" w="3048652">
                    <a:moveTo>
                      <a:pt x="21254" y="0"/>
                    </a:moveTo>
                    <a:lnTo>
                      <a:pt x="3027399" y="0"/>
                    </a:lnTo>
                    <a:cubicBezTo>
                      <a:pt x="3033036" y="0"/>
                      <a:pt x="3038442" y="2239"/>
                      <a:pt x="3042427" y="6225"/>
                    </a:cubicBezTo>
                    <a:cubicBezTo>
                      <a:pt x="3046413" y="10211"/>
                      <a:pt x="3048652" y="15617"/>
                      <a:pt x="3048652" y="21254"/>
                    </a:cubicBezTo>
                    <a:lnTo>
                      <a:pt x="3048652" y="566602"/>
                    </a:lnTo>
                    <a:cubicBezTo>
                      <a:pt x="3048652" y="572239"/>
                      <a:pt x="3046413" y="577645"/>
                      <a:pt x="3042427" y="581631"/>
                    </a:cubicBezTo>
                    <a:cubicBezTo>
                      <a:pt x="3038442" y="585617"/>
                      <a:pt x="3033036" y="587856"/>
                      <a:pt x="3027399" y="587856"/>
                    </a:cubicBezTo>
                    <a:lnTo>
                      <a:pt x="21254" y="587856"/>
                    </a:lnTo>
                    <a:cubicBezTo>
                      <a:pt x="15617" y="587856"/>
                      <a:pt x="10211" y="585617"/>
                      <a:pt x="6225" y="581631"/>
                    </a:cubicBezTo>
                    <a:cubicBezTo>
                      <a:pt x="2239" y="577645"/>
                      <a:pt x="0" y="572239"/>
                      <a:pt x="0" y="566602"/>
                    </a:cubicBezTo>
                    <a:lnTo>
                      <a:pt x="0" y="21254"/>
                    </a:lnTo>
                    <a:cubicBezTo>
                      <a:pt x="0" y="15617"/>
                      <a:pt x="2239" y="10211"/>
                      <a:pt x="6225" y="6225"/>
                    </a:cubicBezTo>
                    <a:cubicBezTo>
                      <a:pt x="10211" y="2239"/>
                      <a:pt x="15617" y="0"/>
                      <a:pt x="21254" y="0"/>
                    </a:cubicBezTo>
                    <a:close/>
                  </a:path>
                </a:pathLst>
              </a:custGeom>
              <a:solidFill>
                <a:srgbClr val="FFFFFF">
                  <a:alpha val="86667"/>
                </a:srgbClr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9525"/>
                <a:ext cx="3048652" cy="597381"/>
              </a:xfrm>
              <a:prstGeom prst="rect">
                <a:avLst/>
              </a:prstGeom>
            </p:spPr>
            <p:txBody>
              <a:bodyPr anchor="ctr" rtlCol="false" tIns="39966" lIns="39966" bIns="39966" rIns="39966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610189" y="762393"/>
              <a:ext cx="8921788" cy="7403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25"/>
                </a:lnSpc>
                <a:spcBef>
                  <a:spcPct val="0"/>
                </a:spcBef>
              </a:pPr>
              <a:r>
                <a:rPr lang="en-US" sz="3279" spc="114">
                  <a:solidFill>
                    <a:srgbClr val="01010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DATA PREPARATION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9695976" y="334654"/>
              <a:ext cx="1672001" cy="1672001"/>
            </a:xfrm>
            <a:custGeom>
              <a:avLst/>
              <a:gdLst/>
              <a:ahLst/>
              <a:cxnLst/>
              <a:rect r="r" b="b" t="t" l="l"/>
              <a:pathLst>
                <a:path h="1672001" w="1672001">
                  <a:moveTo>
                    <a:pt x="0" y="0"/>
                  </a:moveTo>
                  <a:lnTo>
                    <a:pt x="1672001" y="0"/>
                  </a:lnTo>
                  <a:lnTo>
                    <a:pt x="1672001" y="1672002"/>
                  </a:lnTo>
                  <a:lnTo>
                    <a:pt x="0" y="1672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713318" y="273784"/>
              <a:ext cx="1793742" cy="1793742"/>
            </a:xfrm>
            <a:custGeom>
              <a:avLst/>
              <a:gdLst/>
              <a:ahLst/>
              <a:cxnLst/>
              <a:rect r="r" b="b" t="t" l="l"/>
              <a:pathLst>
                <a:path h="1793742" w="1793742">
                  <a:moveTo>
                    <a:pt x="0" y="0"/>
                  </a:moveTo>
                  <a:lnTo>
                    <a:pt x="1793742" y="0"/>
                  </a:lnTo>
                  <a:lnTo>
                    <a:pt x="1793742" y="1793742"/>
                  </a:lnTo>
                  <a:lnTo>
                    <a:pt x="0" y="1793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-6058529" y="289757"/>
            <a:ext cx="10158217" cy="1446309"/>
            <a:chOff x="0" y="0"/>
            <a:chExt cx="13544289" cy="1928412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13544289" cy="1928412"/>
              <a:chOff x="0" y="0"/>
              <a:chExt cx="1537211" cy="21886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37211" cy="218865"/>
              </a:xfrm>
              <a:custGeom>
                <a:avLst/>
                <a:gdLst/>
                <a:ahLst/>
                <a:cxnLst/>
                <a:rect r="r" b="b" t="t" l="l"/>
                <a:pathLst>
                  <a:path h="218865" w="1537211">
                    <a:moveTo>
                      <a:pt x="1334011" y="0"/>
                    </a:moveTo>
                    <a:lnTo>
                      <a:pt x="0" y="0"/>
                    </a:lnTo>
                    <a:lnTo>
                      <a:pt x="203200" y="218865"/>
                    </a:lnTo>
                    <a:lnTo>
                      <a:pt x="1537211" y="218865"/>
                    </a:lnTo>
                    <a:lnTo>
                      <a:pt x="1334011" y="0"/>
                    </a:lnTo>
                    <a:close/>
                  </a:path>
                </a:pathLst>
              </a:custGeom>
              <a:solidFill>
                <a:srgbClr val="0101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101600" y="-19050"/>
                <a:ext cx="1334011" cy="2379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8369568" y="254432"/>
              <a:ext cx="3545117" cy="1362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54"/>
                </a:lnSpc>
                <a:spcBef>
                  <a:spcPct val="0"/>
                </a:spcBef>
              </a:pPr>
              <a:r>
                <a:rPr lang="en-US" sz="3010" spc="24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WORKFLOWSTEP 3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7970" y="2692356"/>
            <a:ext cx="17850707" cy="2505546"/>
            <a:chOff x="0" y="0"/>
            <a:chExt cx="7431956" cy="10431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31956" cy="1043158"/>
            </a:xfrm>
            <a:custGeom>
              <a:avLst/>
              <a:gdLst/>
              <a:ahLst/>
              <a:cxnLst/>
              <a:rect r="r" b="b" t="t" l="l"/>
              <a:pathLst>
                <a:path h="1043158" w="7431956">
                  <a:moveTo>
                    <a:pt x="10843" y="0"/>
                  </a:moveTo>
                  <a:lnTo>
                    <a:pt x="7421113" y="0"/>
                  </a:lnTo>
                  <a:cubicBezTo>
                    <a:pt x="7423989" y="0"/>
                    <a:pt x="7426747" y="1142"/>
                    <a:pt x="7428780" y="3176"/>
                  </a:cubicBezTo>
                  <a:cubicBezTo>
                    <a:pt x="7430813" y="5209"/>
                    <a:pt x="7431956" y="7967"/>
                    <a:pt x="7431956" y="10843"/>
                  </a:cubicBezTo>
                  <a:lnTo>
                    <a:pt x="7431956" y="1032315"/>
                  </a:lnTo>
                  <a:cubicBezTo>
                    <a:pt x="7431956" y="1038304"/>
                    <a:pt x="7427101" y="1043158"/>
                    <a:pt x="7421113" y="1043158"/>
                  </a:cubicBezTo>
                  <a:lnTo>
                    <a:pt x="10843" y="1043158"/>
                  </a:lnTo>
                  <a:cubicBezTo>
                    <a:pt x="4854" y="1043158"/>
                    <a:pt x="0" y="1038304"/>
                    <a:pt x="0" y="1032315"/>
                  </a:cubicBezTo>
                  <a:lnTo>
                    <a:pt x="0" y="10843"/>
                  </a:lnTo>
                  <a:cubicBezTo>
                    <a:pt x="0" y="4854"/>
                    <a:pt x="4854" y="0"/>
                    <a:pt x="10843" y="0"/>
                  </a:cubicBezTo>
                  <a:close/>
                </a:path>
              </a:pathLst>
            </a:custGeom>
            <a:solidFill>
              <a:srgbClr val="F2F4F5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7431956" cy="1062208"/>
            </a:xfrm>
            <a:prstGeom prst="rect">
              <a:avLst/>
            </a:prstGeom>
          </p:spPr>
          <p:txBody>
            <a:bodyPr anchor="ctr" rtlCol="false" tIns="32136" lIns="32136" bIns="32136" rIns="32136"/>
            <a:lstStyle/>
            <a:p>
              <a:pPr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30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Now we have two prepared datasets which are ready to be combined together on date columns.</a:t>
              </a:r>
            </a:p>
            <a:p>
              <a:pPr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30" strike="noStrike" u="none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left join for the two datasets using pandas.merge with left:</a:t>
              </a:r>
            </a:p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 spc="30" strike="noStrike" u="none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left dataset will be the crashes and collisions in New York City</a:t>
              </a:r>
            </a:p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 spc="30" strike="noStrike" u="none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right dataset will be the public holidays </a:t>
              </a:r>
            </a:p>
            <a:p>
              <a:pPr algn="l">
                <a:lnSpc>
                  <a:spcPts val="2859"/>
                </a:lnSpc>
              </a:pPr>
              <a:r>
                <a:rPr lang="en-US" sz="2199" spc="30" strike="noStrike" u="none">
                  <a:solidFill>
                    <a:srgbClr val="000000">
                      <a:alpha val="86667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That will generate combined dataset, which is ready for cleansing, transformations and creating new fields that help with the analysis in the final result.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103330" y="6119029"/>
            <a:ext cx="4506051" cy="3524170"/>
            <a:chOff x="0" y="0"/>
            <a:chExt cx="1186779" cy="9281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6779" cy="928176"/>
            </a:xfrm>
            <a:custGeom>
              <a:avLst/>
              <a:gdLst/>
              <a:ahLst/>
              <a:cxnLst/>
              <a:rect r="r" b="b" t="t" l="l"/>
              <a:pathLst>
                <a:path h="928176" w="1186779">
                  <a:moveTo>
                    <a:pt x="0" y="0"/>
                  </a:moveTo>
                  <a:lnTo>
                    <a:pt x="1186779" y="0"/>
                  </a:lnTo>
                  <a:lnTo>
                    <a:pt x="1186779" y="928176"/>
                  </a:lnTo>
                  <a:lnTo>
                    <a:pt x="0" y="9281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186779" cy="947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9"/>
                </a:lnSpc>
              </a:pPr>
              <a:r>
                <a:rPr lang="en-US" sz="1666" spc="2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Left Table: </a:t>
              </a:r>
            </a:p>
            <a:p>
              <a:pPr algn="ctr">
                <a:lnSpc>
                  <a:spcPts val="2299"/>
                </a:lnSpc>
              </a:pPr>
              <a:r>
                <a:rPr lang="en-US" sz="1666" spc="2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Collisions and Crashes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90764" y="6119029"/>
            <a:ext cx="3612552" cy="1666149"/>
            <a:chOff x="0" y="0"/>
            <a:chExt cx="951454" cy="43882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51454" cy="438821"/>
            </a:xfrm>
            <a:custGeom>
              <a:avLst/>
              <a:gdLst/>
              <a:ahLst/>
              <a:cxnLst/>
              <a:rect r="r" b="b" t="t" l="l"/>
              <a:pathLst>
                <a:path h="438821" w="951454">
                  <a:moveTo>
                    <a:pt x="0" y="0"/>
                  </a:moveTo>
                  <a:lnTo>
                    <a:pt x="951454" y="0"/>
                  </a:lnTo>
                  <a:lnTo>
                    <a:pt x="951454" y="438821"/>
                  </a:lnTo>
                  <a:lnTo>
                    <a:pt x="0" y="4388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951454" cy="457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9"/>
                </a:lnSpc>
              </a:pPr>
              <a:r>
                <a:rPr lang="en-US" sz="1666" spc="2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Right Table:</a:t>
              </a:r>
            </a:p>
            <a:p>
              <a:pPr algn="ctr">
                <a:lnSpc>
                  <a:spcPts val="2299"/>
                </a:lnSpc>
              </a:pPr>
              <a:r>
                <a:rPr lang="en-US" sz="1666" spc="2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Public Holidays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8609381" y="6952104"/>
            <a:ext cx="2181383" cy="755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 flipV="true">
            <a:off x="8609381" y="6751453"/>
            <a:ext cx="123848" cy="2082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8609381" y="6959657"/>
            <a:ext cx="123848" cy="25206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0638192" y="6817790"/>
            <a:ext cx="0" cy="28373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7871836" y="6334730"/>
            <a:ext cx="1222177" cy="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9"/>
              </a:lnSpc>
              <a:spcBef>
                <a:spcPct val="0"/>
              </a:spcBef>
            </a:pPr>
            <a:r>
              <a:rPr lang="en-US" b="true" sz="1666" spc="23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Crash date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07744" y="6334730"/>
            <a:ext cx="1460897" cy="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9"/>
              </a:lnSpc>
              <a:spcBef>
                <a:spcPct val="0"/>
              </a:spcBef>
            </a:pPr>
            <a:r>
              <a:rPr lang="en-US" b="true" sz="1666" spc="23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Holiday Date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27970" y="5571254"/>
            <a:ext cx="2310277" cy="547775"/>
            <a:chOff x="0" y="0"/>
            <a:chExt cx="3080370" cy="73036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3080370" cy="730367"/>
              <a:chOff x="0" y="0"/>
              <a:chExt cx="2314222" cy="54871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314222" cy="548710"/>
              </a:xfrm>
              <a:custGeom>
                <a:avLst/>
                <a:gdLst/>
                <a:ahLst/>
                <a:cxnLst/>
                <a:rect r="r" b="b" t="t" l="l"/>
                <a:pathLst>
                  <a:path h="548710" w="2314222">
                    <a:moveTo>
                      <a:pt x="40096" y="0"/>
                    </a:moveTo>
                    <a:lnTo>
                      <a:pt x="2274126" y="0"/>
                    </a:lnTo>
                    <a:cubicBezTo>
                      <a:pt x="2284760" y="0"/>
                      <a:pt x="2294959" y="4224"/>
                      <a:pt x="2302478" y="11744"/>
                    </a:cubicBezTo>
                    <a:cubicBezTo>
                      <a:pt x="2309998" y="19263"/>
                      <a:pt x="2314222" y="29462"/>
                      <a:pt x="2314222" y="40096"/>
                    </a:cubicBezTo>
                    <a:lnTo>
                      <a:pt x="2314222" y="508614"/>
                    </a:lnTo>
                    <a:cubicBezTo>
                      <a:pt x="2314222" y="530759"/>
                      <a:pt x="2296270" y="548710"/>
                      <a:pt x="2274126" y="548710"/>
                    </a:cubicBezTo>
                    <a:lnTo>
                      <a:pt x="40096" y="548710"/>
                    </a:lnTo>
                    <a:cubicBezTo>
                      <a:pt x="17951" y="548710"/>
                      <a:pt x="0" y="530759"/>
                      <a:pt x="0" y="508614"/>
                    </a:cubicBezTo>
                    <a:lnTo>
                      <a:pt x="0" y="40096"/>
                    </a:lnTo>
                    <a:cubicBezTo>
                      <a:pt x="0" y="17951"/>
                      <a:pt x="17951" y="0"/>
                      <a:pt x="40096" y="0"/>
                    </a:cubicBezTo>
                    <a:close/>
                  </a:path>
                </a:pathLst>
              </a:custGeom>
              <a:solidFill>
                <a:srgbClr val="F2F4F5">
                  <a:alpha val="86667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9050"/>
                <a:ext cx="2314222" cy="567760"/>
              </a:xfrm>
              <a:prstGeom prst="rect">
                <a:avLst/>
              </a:prstGeom>
            </p:spPr>
            <p:txBody>
              <a:bodyPr anchor="ctr" rtlCol="false" tIns="27908" lIns="27908" bIns="27908" rIns="27908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229949" y="221308"/>
              <a:ext cx="2750077" cy="287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77"/>
                </a:lnSpc>
                <a:spcBef>
                  <a:spcPct val="0"/>
                </a:spcBef>
              </a:pPr>
              <a:r>
                <a:rPr lang="en-US" sz="1287" spc="45">
                  <a:solidFill>
                    <a:srgbClr val="01010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THE JOINING: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700011" y="468242"/>
            <a:ext cx="9106624" cy="1755983"/>
            <a:chOff x="0" y="0"/>
            <a:chExt cx="3048652" cy="58785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048652" cy="587856"/>
            </a:xfrm>
            <a:custGeom>
              <a:avLst/>
              <a:gdLst/>
              <a:ahLst/>
              <a:cxnLst/>
              <a:rect r="r" b="b" t="t" l="l"/>
              <a:pathLst>
                <a:path h="587856" w="3048652">
                  <a:moveTo>
                    <a:pt x="21254" y="0"/>
                  </a:moveTo>
                  <a:lnTo>
                    <a:pt x="3027399" y="0"/>
                  </a:lnTo>
                  <a:cubicBezTo>
                    <a:pt x="3033036" y="0"/>
                    <a:pt x="3038442" y="2239"/>
                    <a:pt x="3042427" y="6225"/>
                  </a:cubicBezTo>
                  <a:cubicBezTo>
                    <a:pt x="3046413" y="10211"/>
                    <a:pt x="3048652" y="15617"/>
                    <a:pt x="3048652" y="21254"/>
                  </a:cubicBezTo>
                  <a:lnTo>
                    <a:pt x="3048652" y="566602"/>
                  </a:lnTo>
                  <a:cubicBezTo>
                    <a:pt x="3048652" y="572239"/>
                    <a:pt x="3046413" y="577645"/>
                    <a:pt x="3042427" y="581631"/>
                  </a:cubicBezTo>
                  <a:cubicBezTo>
                    <a:pt x="3038442" y="585617"/>
                    <a:pt x="3033036" y="587856"/>
                    <a:pt x="3027399" y="587856"/>
                  </a:cubicBezTo>
                  <a:lnTo>
                    <a:pt x="21254" y="587856"/>
                  </a:lnTo>
                  <a:cubicBezTo>
                    <a:pt x="15617" y="587856"/>
                    <a:pt x="10211" y="585617"/>
                    <a:pt x="6225" y="581631"/>
                  </a:cubicBezTo>
                  <a:cubicBezTo>
                    <a:pt x="2239" y="577645"/>
                    <a:pt x="0" y="572239"/>
                    <a:pt x="0" y="566602"/>
                  </a:cubicBezTo>
                  <a:lnTo>
                    <a:pt x="0" y="21254"/>
                  </a:lnTo>
                  <a:cubicBezTo>
                    <a:pt x="0" y="15617"/>
                    <a:pt x="2239" y="10211"/>
                    <a:pt x="6225" y="6225"/>
                  </a:cubicBezTo>
                  <a:cubicBezTo>
                    <a:pt x="10211" y="2239"/>
                    <a:pt x="15617" y="0"/>
                    <a:pt x="21254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3048652" cy="597381"/>
            </a:xfrm>
            <a:prstGeom prst="rect">
              <a:avLst/>
            </a:prstGeom>
          </p:spPr>
          <p:txBody>
            <a:bodyPr anchor="ctr" rtlCol="false" tIns="39966" lIns="39966" bIns="39966" rIns="39966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5907653" y="1020987"/>
            <a:ext cx="6691341" cy="574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25"/>
              </a:lnSpc>
              <a:spcBef>
                <a:spcPct val="0"/>
              </a:spcBef>
            </a:pPr>
            <a:r>
              <a:rPr lang="en-US" sz="3279" spc="11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COMBINATION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1886502" y="908051"/>
            <a:ext cx="1424983" cy="876364"/>
          </a:xfrm>
          <a:custGeom>
            <a:avLst/>
            <a:gdLst/>
            <a:ahLst/>
            <a:cxnLst/>
            <a:rect r="r" b="b" t="t" l="l"/>
            <a:pathLst>
              <a:path h="876364" w="1424983">
                <a:moveTo>
                  <a:pt x="0" y="0"/>
                </a:moveTo>
                <a:lnTo>
                  <a:pt x="1424983" y="0"/>
                </a:lnTo>
                <a:lnTo>
                  <a:pt x="1424983" y="876364"/>
                </a:lnTo>
                <a:lnTo>
                  <a:pt x="0" y="876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5195162" y="908051"/>
            <a:ext cx="1424983" cy="876364"/>
          </a:xfrm>
          <a:custGeom>
            <a:avLst/>
            <a:gdLst/>
            <a:ahLst/>
            <a:cxnLst/>
            <a:rect r="r" b="b" t="t" l="l"/>
            <a:pathLst>
              <a:path h="876364" w="1424983">
                <a:moveTo>
                  <a:pt x="0" y="0"/>
                </a:moveTo>
                <a:lnTo>
                  <a:pt x="1424982" y="0"/>
                </a:lnTo>
                <a:lnTo>
                  <a:pt x="1424982" y="876364"/>
                </a:lnTo>
                <a:lnTo>
                  <a:pt x="0" y="876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-6058529" y="289757"/>
            <a:ext cx="10158217" cy="1446309"/>
            <a:chOff x="0" y="0"/>
            <a:chExt cx="13544289" cy="1928412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13544289" cy="1928412"/>
              <a:chOff x="0" y="0"/>
              <a:chExt cx="1537211" cy="21886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37211" cy="218865"/>
              </a:xfrm>
              <a:custGeom>
                <a:avLst/>
                <a:gdLst/>
                <a:ahLst/>
                <a:cxnLst/>
                <a:rect r="r" b="b" t="t" l="l"/>
                <a:pathLst>
                  <a:path h="218865" w="1537211">
                    <a:moveTo>
                      <a:pt x="1334011" y="0"/>
                    </a:moveTo>
                    <a:lnTo>
                      <a:pt x="0" y="0"/>
                    </a:lnTo>
                    <a:lnTo>
                      <a:pt x="203200" y="218865"/>
                    </a:lnTo>
                    <a:lnTo>
                      <a:pt x="1537211" y="218865"/>
                    </a:lnTo>
                    <a:lnTo>
                      <a:pt x="1334011" y="0"/>
                    </a:lnTo>
                    <a:close/>
                  </a:path>
                </a:pathLst>
              </a:custGeom>
              <a:solidFill>
                <a:srgbClr val="01010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101600" y="-19050"/>
                <a:ext cx="1334011" cy="2379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8369568" y="254432"/>
              <a:ext cx="3545117" cy="1362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54"/>
                </a:lnSpc>
                <a:spcBef>
                  <a:spcPct val="0"/>
                </a:spcBef>
              </a:pPr>
              <a:r>
                <a:rPr lang="en-US" sz="3010" spc="24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WORKFLOWSTEP 4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DAGlsJu7ykk</dc:identifier>
  <dcterms:modified xsi:type="dcterms:W3CDTF">2011-08-01T06:04:30Z</dcterms:modified>
  <cp:revision>1</cp:revision>
  <dc:title>Grey Modern Professional Business Project Presentation</dc:title>
</cp:coreProperties>
</file>